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2" r:id="rId4"/>
  </p:sldMasterIdLst>
  <p:notesMasterIdLst>
    <p:notesMasterId r:id="rId28"/>
  </p:notesMasterIdLst>
  <p:sldIdLst>
    <p:sldId id="256" r:id="rId5"/>
    <p:sldId id="258" r:id="rId6"/>
    <p:sldId id="257" r:id="rId7"/>
    <p:sldId id="259" r:id="rId8"/>
    <p:sldId id="261" r:id="rId9"/>
    <p:sldId id="283" r:id="rId10"/>
    <p:sldId id="260" r:id="rId11"/>
    <p:sldId id="263" r:id="rId12"/>
    <p:sldId id="279" r:id="rId13"/>
    <p:sldId id="280" r:id="rId14"/>
    <p:sldId id="281" r:id="rId15"/>
    <p:sldId id="282" r:id="rId16"/>
    <p:sldId id="266" r:id="rId17"/>
    <p:sldId id="262" r:id="rId18"/>
    <p:sldId id="264" r:id="rId19"/>
    <p:sldId id="265" r:id="rId20"/>
    <p:sldId id="276" r:id="rId21"/>
    <p:sldId id="278" r:id="rId22"/>
    <p:sldId id="274" r:id="rId23"/>
    <p:sldId id="275" r:id="rId24"/>
    <p:sldId id="270" r:id="rId25"/>
    <p:sldId id="269" r:id="rId26"/>
    <p:sldId id="27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575804-3F64-7547-F845-22D49E1CCE3F}" v="337" dt="2023-08-12T18:54:37.332"/>
    <p1510:client id="{162AF4F7-139C-A3E9-DB02-DED6A401127D}" v="78" dt="2023-08-14T05:10:36.693"/>
    <p1510:client id="{18ACEF58-7DCE-B9AC-60E3-650F12F3993B}" v="732" dt="2023-08-13T19:04:40.415"/>
    <p1510:client id="{42EB4C24-8C83-FBE7-BD28-D9652EFDA7DD}" v="687" dt="2023-08-12T15:50:38.265"/>
    <p1510:client id="{5E19C1A6-4374-722D-D702-9F45123636D4}" v="361" dt="2023-08-13T19:04:11.503"/>
    <p1510:client id="{7592DC75-FF76-DC20-F091-E1214152D052}" v="140" dt="2023-08-14T05:05:14.054"/>
    <p1510:client id="{812DD7C8-536E-CB99-2043-FE29D92EDECF}" v="466" dt="2023-08-13T20:01:50.437"/>
    <p1510:client id="{87AB60B6-DCE4-76EE-B4E9-8C2F2C194586}" v="17" dt="2023-08-13T16:10:01.498"/>
    <p1510:client id="{90D88D88-B913-FDDD-C350-32A4E7D303E8}" v="385" dt="2023-08-14T02:32:11.231"/>
    <p1510:client id="{9C0D1EBC-A3B4-3C41-CC94-EC293FD5B88A}" v="172" dt="2023-08-14T05:06:01.095"/>
    <p1510:client id="{9C961CDC-A97F-4273-BF20-4E24B7F65E33}" v="3" dt="2023-08-13T08:41:05.746"/>
    <p1510:client id="{AD9759A1-A591-FD03-F6E9-66DEB397F6A8}" v="8" dt="2023-08-14T01:07:00.435"/>
    <p1510:client id="{BF466D7C-EC48-C5A1-5E74-61BF405BEE39}" v="396" dt="2023-08-13T18:00:18.858"/>
    <p1510:client id="{C3BCD6CB-DA17-18F0-C1A8-FE8872525D60}" v="32" dt="2023-08-14T03:27:19.939"/>
    <p1510:client id="{C594CAD3-224C-9DC5-C5DF-71F16DF75DD0}" v="170" dt="2023-08-14T01:06:13.6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8E5236-6131-44B7-9C43-689175CC0780}" type="datetimeFigureOut">
              <a:rPr lang="en-IN" smtClean="0"/>
              <a:t>23-08-2023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FE37B-9ECE-4C89-8909-4A16308B3C64}" type="slidenum">
              <a:rPr lang="en-IN" smtClean="0"/>
              <a:t>‹#›</a:t>
            </a:fld>
            <a:endParaRPr lang="en-IN"/>
          </a:p>
        </p:txBody>
      </p:sp>
    </p:spTree>
    <p:extLst>
      <p:ext uri="{BB962C8B-B14F-4D97-AF65-F5344CB8AC3E}">
        <p14:creationId xmlns:p14="http://schemas.microsoft.com/office/powerpoint/2010/main" val="1534136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7300681-57F8-4A6C-9D59-7D6CF0E95198}" type="datetime1">
              <a:rPr lang="en-US" smtClean="0"/>
              <a:t>8/23/2023</a:t>
            </a:fld>
            <a:endParaRPr lang="en-IN"/>
          </a:p>
        </p:txBody>
      </p:sp>
      <p:sp>
        <p:nvSpPr>
          <p:cNvPr id="5" name="Footer Placeholder 4"/>
          <p:cNvSpPr>
            <a:spLocks noGrp="1"/>
          </p:cNvSpPr>
          <p:nvPr>
            <p:ph type="ftr" sz="quarter" idx="11"/>
          </p:nvPr>
        </p:nvSpPr>
        <p:spPr/>
        <p:txBody>
          <a:bodyPr/>
          <a:lstStyle/>
          <a:p>
            <a:r>
              <a:rPr lang="en-US"/>
              <a:t>22AIE114 Term Project Final Evaluation</a:t>
            </a:r>
            <a:endParaRPr lang="en-IN"/>
          </a:p>
        </p:txBody>
      </p:sp>
      <p:sp>
        <p:nvSpPr>
          <p:cNvPr id="6" name="Slide Number Placeholder 5"/>
          <p:cNvSpPr>
            <a:spLocks noGrp="1"/>
          </p:cNvSpPr>
          <p:nvPr>
            <p:ph type="sldNum" sz="quarter" idx="12"/>
          </p:nvPr>
        </p:nvSpPr>
        <p:spPr/>
        <p:txBody>
          <a:bodyPr/>
          <a:lstStyle/>
          <a:p>
            <a:fld id="{8EC9699F-75CC-43AA-BCD1-8CFB7C1576D8}"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295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C11F7E-841C-40D4-9B36-2B3B0035AC8C}" type="datetime1">
              <a:rPr lang="en-US" smtClean="0"/>
              <a:t>8/23/2023</a:t>
            </a:fld>
            <a:endParaRPr lang="en-IN"/>
          </a:p>
        </p:txBody>
      </p:sp>
      <p:sp>
        <p:nvSpPr>
          <p:cNvPr id="5" name="Footer Placeholder 4"/>
          <p:cNvSpPr>
            <a:spLocks noGrp="1"/>
          </p:cNvSpPr>
          <p:nvPr>
            <p:ph type="ftr" sz="quarter" idx="11"/>
          </p:nvPr>
        </p:nvSpPr>
        <p:spPr/>
        <p:txBody>
          <a:bodyPr/>
          <a:lstStyle/>
          <a:p>
            <a:r>
              <a:rPr lang="en-US"/>
              <a:t>22AIE114 Term Project Final Evaluation</a:t>
            </a:r>
            <a:endParaRPr lang="en-IN"/>
          </a:p>
        </p:txBody>
      </p:sp>
      <p:sp>
        <p:nvSpPr>
          <p:cNvPr id="6" name="Slide Number Placeholder 5"/>
          <p:cNvSpPr>
            <a:spLocks noGrp="1"/>
          </p:cNvSpPr>
          <p:nvPr>
            <p:ph type="sldNum" sz="quarter" idx="12"/>
          </p:nvPr>
        </p:nvSpPr>
        <p:spPr/>
        <p:txBody>
          <a:bodyPr/>
          <a:lstStyle/>
          <a:p>
            <a:fld id="{8EC9699F-75CC-43AA-BCD1-8CFB7C1576D8}" type="slidenum">
              <a:rPr lang="en-IN" smtClean="0"/>
              <a:t>‹#›</a:t>
            </a:fld>
            <a:endParaRPr lang="en-IN"/>
          </a:p>
        </p:txBody>
      </p:sp>
    </p:spTree>
    <p:extLst>
      <p:ext uri="{BB962C8B-B14F-4D97-AF65-F5344CB8AC3E}">
        <p14:creationId xmlns:p14="http://schemas.microsoft.com/office/powerpoint/2010/main" val="2710132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A6C363-7F2D-4823-B138-08AAB7429578}" type="datetime1">
              <a:rPr lang="en-US" smtClean="0"/>
              <a:t>8/23/2023</a:t>
            </a:fld>
            <a:endParaRPr lang="en-IN"/>
          </a:p>
        </p:txBody>
      </p:sp>
      <p:sp>
        <p:nvSpPr>
          <p:cNvPr id="5" name="Footer Placeholder 4"/>
          <p:cNvSpPr>
            <a:spLocks noGrp="1"/>
          </p:cNvSpPr>
          <p:nvPr>
            <p:ph type="ftr" sz="quarter" idx="11"/>
          </p:nvPr>
        </p:nvSpPr>
        <p:spPr/>
        <p:txBody>
          <a:bodyPr/>
          <a:lstStyle/>
          <a:p>
            <a:r>
              <a:rPr lang="en-US"/>
              <a:t>22AIE114 Term Project Final Evaluation</a:t>
            </a:r>
            <a:endParaRPr lang="en-IN"/>
          </a:p>
        </p:txBody>
      </p:sp>
      <p:sp>
        <p:nvSpPr>
          <p:cNvPr id="6" name="Slide Number Placeholder 5"/>
          <p:cNvSpPr>
            <a:spLocks noGrp="1"/>
          </p:cNvSpPr>
          <p:nvPr>
            <p:ph type="sldNum" sz="quarter" idx="12"/>
          </p:nvPr>
        </p:nvSpPr>
        <p:spPr/>
        <p:txBody>
          <a:bodyPr/>
          <a:lstStyle/>
          <a:p>
            <a:fld id="{8EC9699F-75CC-43AA-BCD1-8CFB7C1576D8}" type="slidenum">
              <a:rPr lang="en-IN" smtClean="0"/>
              <a:t>‹#›</a:t>
            </a:fld>
            <a:endParaRPr lang="en-IN"/>
          </a:p>
        </p:txBody>
      </p:sp>
    </p:spTree>
    <p:extLst>
      <p:ext uri="{BB962C8B-B14F-4D97-AF65-F5344CB8AC3E}">
        <p14:creationId xmlns:p14="http://schemas.microsoft.com/office/powerpoint/2010/main" val="1947550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sz="1300"/>
            </a:lvl1pPr>
          </a:lstStyle>
          <a:p>
            <a:fld id="{B87D76C7-BDD6-4BF2-AD5D-6FD7C33D123E}" type="datetime1">
              <a:rPr lang="en-US" smtClean="0"/>
              <a:t>8/23/2023</a:t>
            </a:fld>
            <a:endParaRPr lang="en-IN"/>
          </a:p>
        </p:txBody>
      </p:sp>
      <p:sp>
        <p:nvSpPr>
          <p:cNvPr id="5" name="Footer Placeholder 4"/>
          <p:cNvSpPr>
            <a:spLocks noGrp="1"/>
          </p:cNvSpPr>
          <p:nvPr>
            <p:ph type="ftr" sz="quarter" idx="11"/>
          </p:nvPr>
        </p:nvSpPr>
        <p:spPr/>
        <p:txBody>
          <a:bodyPr/>
          <a:lstStyle>
            <a:lvl1pPr>
              <a:defRPr sz="1300"/>
            </a:lvl1pPr>
          </a:lstStyle>
          <a:p>
            <a:r>
              <a:rPr lang="en-US"/>
              <a:t>22AIE114 Term Project Final Evaluation</a:t>
            </a:r>
            <a:endParaRPr lang="en-IN"/>
          </a:p>
        </p:txBody>
      </p:sp>
      <p:sp>
        <p:nvSpPr>
          <p:cNvPr id="6" name="Slide Number Placeholder 5"/>
          <p:cNvSpPr>
            <a:spLocks noGrp="1"/>
          </p:cNvSpPr>
          <p:nvPr>
            <p:ph type="sldNum" sz="quarter" idx="12"/>
          </p:nvPr>
        </p:nvSpPr>
        <p:spPr/>
        <p:txBody>
          <a:bodyPr/>
          <a:lstStyle>
            <a:lvl1pPr>
              <a:defRPr sz="1300"/>
            </a:lvl1pPr>
          </a:lstStyle>
          <a:p>
            <a:fld id="{8EC9699F-75CC-43AA-BCD1-8CFB7C1576D8}" type="slidenum">
              <a:rPr lang="en-IN" smtClean="0"/>
              <a:pPr/>
              <a:t>‹#›</a:t>
            </a:fld>
            <a:endParaRPr lang="en-IN"/>
          </a:p>
        </p:txBody>
      </p:sp>
    </p:spTree>
    <p:extLst>
      <p:ext uri="{BB962C8B-B14F-4D97-AF65-F5344CB8AC3E}">
        <p14:creationId xmlns:p14="http://schemas.microsoft.com/office/powerpoint/2010/main" val="275684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F3709A-624F-4330-96AE-69CA035B3AFF}" type="datetime1">
              <a:rPr lang="en-US" smtClean="0"/>
              <a:t>8/23/2023</a:t>
            </a:fld>
            <a:endParaRPr lang="en-IN"/>
          </a:p>
        </p:txBody>
      </p:sp>
      <p:sp>
        <p:nvSpPr>
          <p:cNvPr id="5" name="Footer Placeholder 4"/>
          <p:cNvSpPr>
            <a:spLocks noGrp="1"/>
          </p:cNvSpPr>
          <p:nvPr>
            <p:ph type="ftr" sz="quarter" idx="11"/>
          </p:nvPr>
        </p:nvSpPr>
        <p:spPr/>
        <p:txBody>
          <a:bodyPr/>
          <a:lstStyle/>
          <a:p>
            <a:r>
              <a:rPr lang="en-US"/>
              <a:t>22AIE114 Term Project Final Evaluation</a:t>
            </a:r>
            <a:endParaRPr lang="en-IN"/>
          </a:p>
        </p:txBody>
      </p:sp>
      <p:sp>
        <p:nvSpPr>
          <p:cNvPr id="6" name="Slide Number Placeholder 5"/>
          <p:cNvSpPr>
            <a:spLocks noGrp="1"/>
          </p:cNvSpPr>
          <p:nvPr>
            <p:ph type="sldNum" sz="quarter" idx="12"/>
          </p:nvPr>
        </p:nvSpPr>
        <p:spPr/>
        <p:txBody>
          <a:bodyPr/>
          <a:lstStyle/>
          <a:p>
            <a:fld id="{8EC9699F-75CC-43AA-BCD1-8CFB7C1576D8}"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610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F648AC9-C48C-4D88-BC21-BE5BE77E02AD}" type="datetime1">
              <a:rPr lang="en-US" smtClean="0"/>
              <a:t>8/23/2023</a:t>
            </a:fld>
            <a:endParaRPr lang="en-IN"/>
          </a:p>
        </p:txBody>
      </p:sp>
      <p:sp>
        <p:nvSpPr>
          <p:cNvPr id="6" name="Footer Placeholder 5"/>
          <p:cNvSpPr>
            <a:spLocks noGrp="1"/>
          </p:cNvSpPr>
          <p:nvPr>
            <p:ph type="ftr" sz="quarter" idx="11"/>
          </p:nvPr>
        </p:nvSpPr>
        <p:spPr/>
        <p:txBody>
          <a:bodyPr/>
          <a:lstStyle/>
          <a:p>
            <a:r>
              <a:rPr lang="en-US"/>
              <a:t>22AIE114 Term Project Final Evaluation</a:t>
            </a:r>
            <a:endParaRPr lang="en-IN"/>
          </a:p>
        </p:txBody>
      </p:sp>
      <p:sp>
        <p:nvSpPr>
          <p:cNvPr id="7" name="Slide Number Placeholder 6"/>
          <p:cNvSpPr>
            <a:spLocks noGrp="1"/>
          </p:cNvSpPr>
          <p:nvPr>
            <p:ph type="sldNum" sz="quarter" idx="12"/>
          </p:nvPr>
        </p:nvSpPr>
        <p:spPr/>
        <p:txBody>
          <a:bodyPr/>
          <a:lstStyle/>
          <a:p>
            <a:fld id="{8EC9699F-75CC-43AA-BCD1-8CFB7C1576D8}" type="slidenum">
              <a:rPr lang="en-IN" smtClean="0"/>
              <a:t>‹#›</a:t>
            </a:fld>
            <a:endParaRPr lang="en-IN"/>
          </a:p>
        </p:txBody>
      </p:sp>
    </p:spTree>
    <p:extLst>
      <p:ext uri="{BB962C8B-B14F-4D97-AF65-F5344CB8AC3E}">
        <p14:creationId xmlns:p14="http://schemas.microsoft.com/office/powerpoint/2010/main" val="1620867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B46493-2D3C-460D-8B8B-DA16CAD02E16}" type="datetime1">
              <a:rPr lang="en-US" smtClean="0"/>
              <a:t>8/23/2023</a:t>
            </a:fld>
            <a:endParaRPr lang="en-IN"/>
          </a:p>
        </p:txBody>
      </p:sp>
      <p:sp>
        <p:nvSpPr>
          <p:cNvPr id="8" name="Footer Placeholder 7"/>
          <p:cNvSpPr>
            <a:spLocks noGrp="1"/>
          </p:cNvSpPr>
          <p:nvPr>
            <p:ph type="ftr" sz="quarter" idx="11"/>
          </p:nvPr>
        </p:nvSpPr>
        <p:spPr/>
        <p:txBody>
          <a:bodyPr/>
          <a:lstStyle/>
          <a:p>
            <a:r>
              <a:rPr lang="en-US"/>
              <a:t>22AIE114 Term Project Final Evaluation</a:t>
            </a:r>
            <a:endParaRPr lang="en-IN"/>
          </a:p>
        </p:txBody>
      </p:sp>
      <p:sp>
        <p:nvSpPr>
          <p:cNvPr id="9" name="Slide Number Placeholder 8"/>
          <p:cNvSpPr>
            <a:spLocks noGrp="1"/>
          </p:cNvSpPr>
          <p:nvPr>
            <p:ph type="sldNum" sz="quarter" idx="12"/>
          </p:nvPr>
        </p:nvSpPr>
        <p:spPr/>
        <p:txBody>
          <a:bodyPr/>
          <a:lstStyle/>
          <a:p>
            <a:fld id="{8EC9699F-75CC-43AA-BCD1-8CFB7C1576D8}" type="slidenum">
              <a:rPr lang="en-IN" smtClean="0"/>
              <a:t>‹#›</a:t>
            </a:fld>
            <a:endParaRPr lang="en-IN"/>
          </a:p>
        </p:txBody>
      </p:sp>
    </p:spTree>
    <p:extLst>
      <p:ext uri="{BB962C8B-B14F-4D97-AF65-F5344CB8AC3E}">
        <p14:creationId xmlns:p14="http://schemas.microsoft.com/office/powerpoint/2010/main" val="904665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468E487-B8B1-4B14-87BD-5186629CE8B8}" type="datetime1">
              <a:rPr lang="en-US" smtClean="0"/>
              <a:t>8/23/2023</a:t>
            </a:fld>
            <a:endParaRPr lang="en-IN"/>
          </a:p>
        </p:txBody>
      </p:sp>
      <p:sp>
        <p:nvSpPr>
          <p:cNvPr id="4" name="Footer Placeholder 3"/>
          <p:cNvSpPr>
            <a:spLocks noGrp="1"/>
          </p:cNvSpPr>
          <p:nvPr>
            <p:ph type="ftr" sz="quarter" idx="11"/>
          </p:nvPr>
        </p:nvSpPr>
        <p:spPr/>
        <p:txBody>
          <a:bodyPr/>
          <a:lstStyle/>
          <a:p>
            <a:r>
              <a:rPr lang="en-US"/>
              <a:t>22AIE114 Term Project Final Evaluation</a:t>
            </a:r>
            <a:endParaRPr lang="en-IN"/>
          </a:p>
        </p:txBody>
      </p:sp>
      <p:sp>
        <p:nvSpPr>
          <p:cNvPr id="5" name="Slide Number Placeholder 4"/>
          <p:cNvSpPr>
            <a:spLocks noGrp="1"/>
          </p:cNvSpPr>
          <p:nvPr>
            <p:ph type="sldNum" sz="quarter" idx="12"/>
          </p:nvPr>
        </p:nvSpPr>
        <p:spPr/>
        <p:txBody>
          <a:bodyPr/>
          <a:lstStyle/>
          <a:p>
            <a:fld id="{8EC9699F-75CC-43AA-BCD1-8CFB7C1576D8}" type="slidenum">
              <a:rPr lang="en-IN" smtClean="0"/>
              <a:t>‹#›</a:t>
            </a:fld>
            <a:endParaRPr lang="en-IN"/>
          </a:p>
        </p:txBody>
      </p:sp>
    </p:spTree>
    <p:extLst>
      <p:ext uri="{BB962C8B-B14F-4D97-AF65-F5344CB8AC3E}">
        <p14:creationId xmlns:p14="http://schemas.microsoft.com/office/powerpoint/2010/main" val="317131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2DA69E1-43F5-4943-B604-7DA04E3ACB39}" type="datetime1">
              <a:rPr lang="en-US" smtClean="0"/>
              <a:t>8/23/2023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22AIE114 Term Project Final Evaluation</a:t>
            </a:r>
            <a:endParaRPr lang="en-IN"/>
          </a:p>
        </p:txBody>
      </p:sp>
      <p:sp>
        <p:nvSpPr>
          <p:cNvPr id="9" name="Slide Number Placeholder 8"/>
          <p:cNvSpPr>
            <a:spLocks noGrp="1"/>
          </p:cNvSpPr>
          <p:nvPr>
            <p:ph type="sldNum" sz="quarter" idx="12"/>
          </p:nvPr>
        </p:nvSpPr>
        <p:spPr/>
        <p:txBody>
          <a:bodyPr/>
          <a:lstStyle/>
          <a:p>
            <a:fld id="{8EC9699F-75CC-43AA-BCD1-8CFB7C1576D8}" type="slidenum">
              <a:rPr lang="en-IN" smtClean="0"/>
              <a:t>‹#›</a:t>
            </a:fld>
            <a:endParaRPr lang="en-IN"/>
          </a:p>
        </p:txBody>
      </p:sp>
    </p:spTree>
    <p:extLst>
      <p:ext uri="{BB962C8B-B14F-4D97-AF65-F5344CB8AC3E}">
        <p14:creationId xmlns:p14="http://schemas.microsoft.com/office/powerpoint/2010/main" val="395544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5A63C4-E133-409E-BFF8-1A2465488DE6}" type="datetime1">
              <a:rPr lang="en-US" smtClean="0"/>
              <a:t>8/23/2023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22AIE114 Term Project Final Evaluation</a:t>
            </a:r>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EC9699F-75CC-43AA-BCD1-8CFB7C1576D8}" type="slidenum">
              <a:rPr lang="en-IN" smtClean="0"/>
              <a:t>‹#›</a:t>
            </a:fld>
            <a:endParaRPr lang="en-IN"/>
          </a:p>
        </p:txBody>
      </p:sp>
    </p:spTree>
    <p:extLst>
      <p:ext uri="{BB962C8B-B14F-4D97-AF65-F5344CB8AC3E}">
        <p14:creationId xmlns:p14="http://schemas.microsoft.com/office/powerpoint/2010/main" val="1843208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CB61A9-FF6E-4E8E-9DA5-B8AFD27B10C7}" type="datetime1">
              <a:rPr lang="en-US" smtClean="0"/>
              <a:t>8/23/2023</a:t>
            </a:fld>
            <a:endParaRPr lang="en-IN"/>
          </a:p>
        </p:txBody>
      </p:sp>
      <p:sp>
        <p:nvSpPr>
          <p:cNvPr id="6" name="Footer Placeholder 5"/>
          <p:cNvSpPr>
            <a:spLocks noGrp="1"/>
          </p:cNvSpPr>
          <p:nvPr>
            <p:ph type="ftr" sz="quarter" idx="11"/>
          </p:nvPr>
        </p:nvSpPr>
        <p:spPr/>
        <p:txBody>
          <a:bodyPr/>
          <a:lstStyle/>
          <a:p>
            <a:r>
              <a:rPr lang="en-US"/>
              <a:t>22AIE114 Term Project Final Evaluation</a:t>
            </a:r>
            <a:endParaRPr lang="en-IN"/>
          </a:p>
        </p:txBody>
      </p:sp>
      <p:sp>
        <p:nvSpPr>
          <p:cNvPr id="7" name="Slide Number Placeholder 6"/>
          <p:cNvSpPr>
            <a:spLocks noGrp="1"/>
          </p:cNvSpPr>
          <p:nvPr>
            <p:ph type="sldNum" sz="quarter" idx="12"/>
          </p:nvPr>
        </p:nvSpPr>
        <p:spPr/>
        <p:txBody>
          <a:bodyPr/>
          <a:lstStyle/>
          <a:p>
            <a:fld id="{8EC9699F-75CC-43AA-BCD1-8CFB7C1576D8}" type="slidenum">
              <a:rPr lang="en-IN" smtClean="0"/>
              <a:t>‹#›</a:t>
            </a:fld>
            <a:endParaRPr lang="en-IN"/>
          </a:p>
        </p:txBody>
      </p:sp>
    </p:spTree>
    <p:extLst>
      <p:ext uri="{BB962C8B-B14F-4D97-AF65-F5344CB8AC3E}">
        <p14:creationId xmlns:p14="http://schemas.microsoft.com/office/powerpoint/2010/main" val="101467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0E3E2A2-7F41-4475-8BD4-6F55A3F2B526}" type="datetime1">
              <a:rPr lang="en-US" smtClean="0"/>
              <a:t>8/23/2023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22AIE114 Term Project Final Evaluation</a:t>
            </a:r>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EC9699F-75CC-43AA-BCD1-8CFB7C1576D8}"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06683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E710E31-5B75-4D6C-B163-813375030A6F}"/>
              </a:ext>
            </a:extLst>
          </p:cNvPr>
          <p:cNvSpPr>
            <a:spLocks noGrp="1"/>
          </p:cNvSpPr>
          <p:nvPr>
            <p:ph type="ctrTitle"/>
          </p:nvPr>
        </p:nvSpPr>
        <p:spPr>
          <a:xfrm>
            <a:off x="457200" y="640080"/>
            <a:ext cx="3659246" cy="2926080"/>
          </a:xfrm>
        </p:spPr>
        <p:txBody>
          <a:bodyPr>
            <a:normAutofit/>
          </a:bodyPr>
          <a:lstStyle/>
          <a:p>
            <a:r>
              <a:rPr lang="en-IN" sz="3400" b="1">
                <a:solidFill>
                  <a:srgbClr val="FFFFFF"/>
                </a:solidFill>
                <a:latin typeface="Times New Roman"/>
                <a:cs typeface="Times New Roman"/>
              </a:rPr>
              <a:t>INDUSTRIAL FIRE EXTINGUISHER</a:t>
            </a:r>
            <a:endParaRPr lang="en-IN" sz="3400" b="1">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1DC5C6D-DC8E-44C0-8322-C377B7212453}"/>
              </a:ext>
            </a:extLst>
          </p:cNvPr>
          <p:cNvSpPr>
            <a:spLocks noGrp="1"/>
          </p:cNvSpPr>
          <p:nvPr>
            <p:ph type="subTitle" idx="1"/>
          </p:nvPr>
        </p:nvSpPr>
        <p:spPr>
          <a:xfrm>
            <a:off x="457200" y="3578087"/>
            <a:ext cx="3659246" cy="1554480"/>
          </a:xfrm>
        </p:spPr>
        <p:txBody>
          <a:bodyPr vert="horz" lIns="91440" tIns="45720" rIns="91440" bIns="45720" rtlCol="0">
            <a:normAutofit/>
          </a:bodyPr>
          <a:lstStyle/>
          <a:p>
            <a:r>
              <a:rPr lang="en-IN" sz="1500">
                <a:solidFill>
                  <a:srgbClr val="FFFFFF"/>
                </a:solidFill>
                <a:latin typeface="Times New Roman"/>
                <a:ea typeface="+mj-ea"/>
                <a:cs typeface="Times New Roman"/>
              </a:rPr>
              <a:t>Project group number : 8</a:t>
            </a:r>
            <a:endParaRPr lang="en-IN" sz="1500">
              <a:solidFill>
                <a:srgbClr val="FFFFFF"/>
              </a:solidFill>
              <a:latin typeface="Times New Roman" panose="02020603050405020304" pitchFamily="18" charset="0"/>
              <a:ea typeface="+mj-ea"/>
              <a:cs typeface="Times New Roman" panose="02020603050405020304" pitchFamily="18" charset="0"/>
            </a:endParaRPr>
          </a:p>
          <a:p>
            <a:r>
              <a:rPr lang="en-IN" sz="1500">
                <a:solidFill>
                  <a:srgbClr val="FFFFFF"/>
                </a:solidFill>
                <a:latin typeface="Times New Roman" panose="02020603050405020304" pitchFamily="18" charset="0"/>
                <a:ea typeface="+mj-ea"/>
                <a:cs typeface="Times New Roman" panose="02020603050405020304" pitchFamily="18" charset="0"/>
              </a:rPr>
              <a:t>Course name : </a:t>
            </a:r>
            <a:r>
              <a:rPr lang="en-US" sz="1500">
                <a:solidFill>
                  <a:srgbClr val="FFFFFF"/>
                </a:solidFill>
                <a:latin typeface="Times New Roman" panose="02020603050405020304" pitchFamily="18" charset="0"/>
                <a:ea typeface="+mj-ea"/>
                <a:cs typeface="Times New Roman" panose="02020603050405020304" pitchFamily="18" charset="0"/>
              </a:rPr>
              <a:t>Introduction to Electrical and Electronics Engineering</a:t>
            </a:r>
            <a:endParaRPr lang="en-IN" sz="1500">
              <a:solidFill>
                <a:srgbClr val="FFFFFF"/>
              </a:solidFill>
              <a:latin typeface="Times New Roman" panose="02020603050405020304" pitchFamily="18" charset="0"/>
              <a:ea typeface="+mj-ea"/>
              <a:cs typeface="Times New Roman" panose="02020603050405020304" pitchFamily="18" charset="0"/>
            </a:endParaRPr>
          </a:p>
        </p:txBody>
      </p:sp>
      <p:pic>
        <p:nvPicPr>
          <p:cNvPr id="4" name="Picture 3" descr="A cartoon of a robot holding a fire&#10;&#10;Description automatically generated">
            <a:extLst>
              <a:ext uri="{FF2B5EF4-FFF2-40B4-BE49-F238E27FC236}">
                <a16:creationId xmlns:a16="http://schemas.microsoft.com/office/drawing/2014/main" id="{CD1CDCE6-35B5-7942-E9BD-62A326655D01}"/>
              </a:ext>
            </a:extLst>
          </p:cNvPr>
          <p:cNvPicPr>
            <a:picLocks noChangeAspect="1"/>
          </p:cNvPicPr>
          <p:nvPr/>
        </p:nvPicPr>
        <p:blipFill rotWithShape="1">
          <a:blip r:embed="rId2"/>
          <a:srcRect l="63" r="2" b="2"/>
          <a:stretch/>
        </p:blipFill>
        <p:spPr>
          <a:xfrm>
            <a:off x="4639733" y="10"/>
            <a:ext cx="7552266" cy="6857990"/>
          </a:xfrm>
          <a:prstGeom prst="rect">
            <a:avLst/>
          </a:prstGeom>
        </p:spPr>
      </p:pic>
      <p:sp>
        <p:nvSpPr>
          <p:cNvPr id="22" name="Rectangle 21">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859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78A8-ACE4-4B4F-913F-55432D0A5DD8}"/>
              </a:ext>
            </a:extLst>
          </p:cNvPr>
          <p:cNvSpPr>
            <a:spLocks noGrp="1"/>
          </p:cNvSpPr>
          <p:nvPr>
            <p:ph type="title"/>
          </p:nvPr>
        </p:nvSpPr>
        <p:spPr/>
        <p:txBody>
          <a:bodyPr/>
          <a:lstStyle/>
          <a:p>
            <a:pPr algn="ctr"/>
            <a:r>
              <a:rPr lang="en-US" b="1">
                <a:latin typeface="Times New Roman" panose="02020603050405020304" pitchFamily="18" charset="0"/>
                <a:cs typeface="Times New Roman" panose="02020603050405020304" pitchFamily="18" charset="0"/>
              </a:rPr>
              <a:t>LITERATURE REVIEW</a:t>
            </a:r>
            <a:endParaRPr lang="en-I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0976D2E-58E9-41F3-8A21-2FCE78D25056}"/>
              </a:ext>
            </a:extLst>
          </p:cNvPr>
          <p:cNvSpPr>
            <a:spLocks noGrp="1"/>
          </p:cNvSpPr>
          <p:nvPr>
            <p:ph idx="1"/>
          </p:nvPr>
        </p:nvSpPr>
        <p:spPr/>
        <p:txBody>
          <a:bodyPr vert="horz" lIns="0" tIns="45720" rIns="0" bIns="45720" rtlCol="0" anchor="t">
            <a:normAutofit lnSpcReduction="10000"/>
          </a:bodyPr>
          <a:lstStyle/>
          <a:p>
            <a:pPr>
              <a:buFont typeface="Calibri" panose="020B0604020202020204" pitchFamily="34" charset="0"/>
              <a:buChar char=" "/>
            </a:pPr>
            <a:r>
              <a:rPr lang="en-US" sz="1600">
                <a:solidFill>
                  <a:schemeClr val="tx1"/>
                </a:solidFill>
                <a:ea typeface="+mn-lt"/>
                <a:cs typeface="+mn-lt"/>
              </a:rPr>
              <a:t>The robot is also equipped with a servo motor, which is used to control the robot's movement. The servo motor allows the robot to navigate around obstacles and to approach fires.[6]</a:t>
            </a:r>
          </a:p>
          <a:p>
            <a:pPr>
              <a:buFont typeface="Calibri" panose="020B0604020202020204" pitchFamily="34" charset="0"/>
              <a:buChar char=" "/>
            </a:pPr>
            <a:r>
              <a:rPr lang="en-US" sz="1600">
                <a:solidFill>
                  <a:schemeClr val="tx1"/>
                </a:solidFill>
                <a:latin typeface="Calibri"/>
                <a:cs typeface="Calibri"/>
              </a:rPr>
              <a:t>The Paper focuses on </a:t>
            </a:r>
            <a:r>
              <a:rPr lang="en-US" sz="1600">
                <a:solidFill>
                  <a:schemeClr val="tx1"/>
                </a:solidFill>
                <a:ea typeface="+mn-lt"/>
                <a:cs typeface="+mn-lt"/>
              </a:rPr>
              <a:t>flame detection sensor technologies, obstacle avoidance techniques, and Arduino's role in robotics.[7]</a:t>
            </a:r>
            <a:endParaRPr lang="en-US" sz="1600">
              <a:solidFill>
                <a:schemeClr val="tx1"/>
              </a:solidFill>
              <a:latin typeface="Calibri"/>
              <a:cs typeface="Calibri"/>
            </a:endParaRPr>
          </a:p>
          <a:p>
            <a:pPr>
              <a:buFont typeface="Calibri" panose="020B0604020202020204" pitchFamily="34" charset="0"/>
              <a:buChar char=" "/>
            </a:pPr>
            <a:r>
              <a:rPr lang="en-US" sz="1600">
                <a:solidFill>
                  <a:schemeClr val="tx1"/>
                </a:solidFill>
                <a:ea typeface="+mn-lt"/>
                <a:cs typeface="+mn-lt"/>
              </a:rPr>
              <a:t>The robot is also equipped with a flame sensor, which detects fires by measuring the amount of infrared radiation emitted by a fire. When the flame sensor detects a fire, it sends a signal to the Arduino microcontroller. The Arduino microcontroller then controls the water pump to discharge water onto the fire.[8]</a:t>
            </a:r>
            <a:endParaRPr lang="en-US" sz="1600">
              <a:solidFill>
                <a:schemeClr val="tx1"/>
              </a:solidFill>
              <a:latin typeface="Calibri"/>
              <a:cs typeface="Calibri"/>
            </a:endParaRPr>
          </a:p>
          <a:p>
            <a:pPr>
              <a:buFont typeface="Calibri" panose="020B0604020202020204" pitchFamily="34" charset="0"/>
              <a:buChar char=" "/>
            </a:pPr>
            <a:r>
              <a:rPr lang="en-US" sz="1600">
                <a:solidFill>
                  <a:schemeClr val="tx1"/>
                </a:solidFill>
                <a:ea typeface="+mn-lt"/>
                <a:cs typeface="+mn-lt"/>
              </a:rPr>
              <a:t>The obstacle avoidance sensors detect obstacles in the robot's path and allow the robot to avoid them. This prevents the robot from colliding with obstacles and damaging itself.[9]</a:t>
            </a:r>
            <a:endParaRPr lang="en-US" sz="1600">
              <a:solidFill>
                <a:schemeClr val="tx1"/>
              </a:solidFill>
              <a:latin typeface="Calibri"/>
              <a:cs typeface="Calibri"/>
            </a:endParaRPr>
          </a:p>
          <a:p>
            <a:pPr>
              <a:buFont typeface="Calibri" panose="020B0604020202020204" pitchFamily="34" charset="0"/>
              <a:buChar char=" "/>
            </a:pPr>
            <a:r>
              <a:rPr lang="en-US" sz="1600">
                <a:solidFill>
                  <a:schemeClr val="tx1"/>
                </a:solidFill>
                <a:ea typeface="+mn-lt"/>
                <a:cs typeface="+mn-lt"/>
              </a:rPr>
              <a:t>The paper describes the development of an IoT-based fire alarm navigation system that uses a fire alarm, a GPS module, a GSM module, and a display to help firefighters navigate to the location of a fire.[10]</a:t>
            </a:r>
            <a:endParaRPr lang="en-US" sz="1600">
              <a:solidFill>
                <a:schemeClr val="tx1"/>
              </a:solidFill>
              <a:latin typeface="Calibri"/>
              <a:cs typeface="Calibri"/>
            </a:endParaRPr>
          </a:p>
          <a:p>
            <a:pPr>
              <a:buFont typeface="Calibri" panose="020B0604020202020204" pitchFamily="34" charset="0"/>
              <a:buChar char=" "/>
            </a:pPr>
            <a:r>
              <a:rPr lang="en-US" sz="1600">
                <a:solidFill>
                  <a:schemeClr val="tx1"/>
                </a:solidFill>
                <a:ea typeface="+mn-lt"/>
                <a:cs typeface="+mn-lt"/>
              </a:rPr>
              <a:t>The IoT module allows the robot to communicate with other devices and systems. This allows the robot to receive information about the environment, such as the location of fires, and to send information about its own status, such as its battery level and the amount of water remaining in its tank.[11]</a:t>
            </a:r>
            <a:endParaRPr lang="en-US" sz="1600">
              <a:solidFill>
                <a:schemeClr val="tx1"/>
              </a:solidFill>
              <a:latin typeface="Calibri"/>
              <a:cs typeface="Calibri"/>
            </a:endParaRPr>
          </a:p>
          <a:p>
            <a:pPr>
              <a:buFont typeface="Calibri" panose="020B0604020202020204" pitchFamily="34" charset="0"/>
              <a:buChar char=" "/>
            </a:pPr>
            <a:endParaRPr lang="en-US" sz="1600">
              <a:solidFill>
                <a:schemeClr val="tx1"/>
              </a:solidFill>
              <a:latin typeface="Calibri"/>
              <a:cs typeface="Calibri"/>
            </a:endParaRPr>
          </a:p>
        </p:txBody>
      </p:sp>
      <p:sp>
        <p:nvSpPr>
          <p:cNvPr id="5" name="Date Placeholder 4">
            <a:extLst>
              <a:ext uri="{FF2B5EF4-FFF2-40B4-BE49-F238E27FC236}">
                <a16:creationId xmlns:a16="http://schemas.microsoft.com/office/drawing/2014/main" id="{98DF8EF1-9F67-CE6D-45EC-9395611CDE7F}"/>
              </a:ext>
            </a:extLst>
          </p:cNvPr>
          <p:cNvSpPr>
            <a:spLocks noGrp="1"/>
          </p:cNvSpPr>
          <p:nvPr>
            <p:ph type="dt" sz="half" idx="10"/>
          </p:nvPr>
        </p:nvSpPr>
        <p:spPr/>
        <p:txBody>
          <a:bodyPr/>
          <a:lstStyle/>
          <a:p>
            <a:fld id="{3A42019B-6057-4F62-94D5-E2EF190B0DDC}" type="datetime1">
              <a:rPr lang="en-US" smtClean="0"/>
              <a:t>8/23/2023</a:t>
            </a:fld>
            <a:endParaRPr lang="en-IN"/>
          </a:p>
        </p:txBody>
      </p:sp>
      <p:sp>
        <p:nvSpPr>
          <p:cNvPr id="6" name="Footer Placeholder 5">
            <a:extLst>
              <a:ext uri="{FF2B5EF4-FFF2-40B4-BE49-F238E27FC236}">
                <a16:creationId xmlns:a16="http://schemas.microsoft.com/office/drawing/2014/main" id="{8DD59234-E39F-4AF7-95CF-6E266A8B2FFB}"/>
              </a:ext>
            </a:extLst>
          </p:cNvPr>
          <p:cNvSpPr>
            <a:spLocks noGrp="1"/>
          </p:cNvSpPr>
          <p:nvPr>
            <p:ph type="ftr" sz="quarter" idx="11"/>
          </p:nvPr>
        </p:nvSpPr>
        <p:spPr/>
        <p:txBody>
          <a:bodyPr/>
          <a:lstStyle/>
          <a:p>
            <a:r>
              <a:rPr lang="en-US"/>
              <a:t>22AIE114 Term Project Final Evaluation</a:t>
            </a:r>
            <a:endParaRPr lang="en-IN"/>
          </a:p>
        </p:txBody>
      </p:sp>
      <p:sp>
        <p:nvSpPr>
          <p:cNvPr id="4" name="Slide Number Placeholder 3">
            <a:extLst>
              <a:ext uri="{FF2B5EF4-FFF2-40B4-BE49-F238E27FC236}">
                <a16:creationId xmlns:a16="http://schemas.microsoft.com/office/drawing/2014/main" id="{47E1EDBA-E14F-4B32-9255-5DA660FD711D}"/>
              </a:ext>
            </a:extLst>
          </p:cNvPr>
          <p:cNvSpPr>
            <a:spLocks noGrp="1"/>
          </p:cNvSpPr>
          <p:nvPr>
            <p:ph type="sldNum" sz="quarter" idx="12"/>
          </p:nvPr>
        </p:nvSpPr>
        <p:spPr/>
        <p:txBody>
          <a:bodyPr/>
          <a:lstStyle/>
          <a:p>
            <a:fld id="{8EC9699F-75CC-43AA-BCD1-8CFB7C1576D8}" type="slidenum">
              <a:rPr lang="en-IN" dirty="0" smtClean="0"/>
              <a:t>10</a:t>
            </a:fld>
            <a:endParaRPr lang="en-IN"/>
          </a:p>
        </p:txBody>
      </p:sp>
    </p:spTree>
    <p:extLst>
      <p:ext uri="{BB962C8B-B14F-4D97-AF65-F5344CB8AC3E}">
        <p14:creationId xmlns:p14="http://schemas.microsoft.com/office/powerpoint/2010/main" val="829511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78A8-ACE4-4B4F-913F-55432D0A5DD8}"/>
              </a:ext>
            </a:extLst>
          </p:cNvPr>
          <p:cNvSpPr>
            <a:spLocks noGrp="1"/>
          </p:cNvSpPr>
          <p:nvPr>
            <p:ph type="title"/>
          </p:nvPr>
        </p:nvSpPr>
        <p:spPr/>
        <p:txBody>
          <a:bodyPr/>
          <a:lstStyle/>
          <a:p>
            <a:pPr algn="ctr"/>
            <a:r>
              <a:rPr lang="en-US" b="1">
                <a:latin typeface="Times New Roman" panose="02020603050405020304" pitchFamily="18" charset="0"/>
                <a:cs typeface="Times New Roman" panose="02020603050405020304" pitchFamily="18" charset="0"/>
              </a:rPr>
              <a:t>LITERATURE REVIEW</a:t>
            </a:r>
            <a:endParaRPr lang="en-I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0976D2E-58E9-41F3-8A21-2FCE78D25056}"/>
              </a:ext>
            </a:extLst>
          </p:cNvPr>
          <p:cNvSpPr>
            <a:spLocks noGrp="1"/>
          </p:cNvSpPr>
          <p:nvPr>
            <p:ph idx="1"/>
          </p:nvPr>
        </p:nvSpPr>
        <p:spPr/>
        <p:txBody>
          <a:bodyPr vert="horz" lIns="0" tIns="45720" rIns="0" bIns="45720" rtlCol="0" anchor="t">
            <a:normAutofit lnSpcReduction="10000"/>
          </a:bodyPr>
          <a:lstStyle/>
          <a:p>
            <a:pPr>
              <a:buFont typeface="Calibri" panose="020B0604020202020204" pitchFamily="34" charset="0"/>
              <a:buChar char=" "/>
            </a:pPr>
            <a:r>
              <a:rPr lang="en-US" sz="1600">
                <a:solidFill>
                  <a:schemeClr val="tx1"/>
                </a:solidFill>
                <a:ea typeface="+mn-lt"/>
                <a:cs typeface="+mn-lt"/>
              </a:rPr>
              <a:t>The artificial intelligence module allows the robot to make decisions about its own behavior. This allows the robot to autonomously detect and extinguish fires, even in complex and unpredictable environments.[12]</a:t>
            </a:r>
            <a:endParaRPr lang="en-US" sz="1600">
              <a:solidFill>
                <a:schemeClr val="tx1"/>
              </a:solidFill>
              <a:latin typeface="Calibri"/>
              <a:cs typeface="Calibri"/>
            </a:endParaRPr>
          </a:p>
          <a:p>
            <a:pPr>
              <a:buFont typeface="Calibri" panose="020B0604020202020204" pitchFamily="34" charset="0"/>
              <a:buChar char=" "/>
            </a:pPr>
            <a:r>
              <a:rPr lang="en-US" sz="1600">
                <a:solidFill>
                  <a:schemeClr val="tx1"/>
                </a:solidFill>
                <a:ea typeface="+mn-lt"/>
                <a:cs typeface="+mn-lt"/>
              </a:rPr>
              <a:t>The Arduino based fire fighting robot is a valuable tool for fire prevention and fire suppression. It can be used to autonomously detect and extinguish fires in dangerous or inaccessible areas. This can help to save lives and property.[13]</a:t>
            </a:r>
          </a:p>
          <a:p>
            <a:pPr>
              <a:buFont typeface="Calibri" panose="020B0604020202020204" pitchFamily="34" charset="0"/>
              <a:buChar char=" "/>
            </a:pPr>
            <a:r>
              <a:rPr lang="en-US" sz="1600">
                <a:solidFill>
                  <a:schemeClr val="tx1"/>
                </a:solidFill>
                <a:ea typeface="+mn-lt"/>
                <a:cs typeface="+mn-lt"/>
              </a:rPr>
              <a:t>This paper mainly focuses on the Arduino can be used to control the robot's movement, sensors, and actuators. It can also be used to communicate with other devices, such as a fire alarm system.[14]</a:t>
            </a:r>
          </a:p>
          <a:p>
            <a:pPr>
              <a:buFont typeface="Calibri" panose="020B0604020202020204" pitchFamily="34" charset="0"/>
              <a:buChar char=" "/>
            </a:pPr>
            <a:r>
              <a:rPr lang="en-US" sz="1600">
                <a:solidFill>
                  <a:schemeClr val="tx1"/>
                </a:solidFill>
                <a:ea typeface="+mn-lt"/>
                <a:cs typeface="+mn-lt"/>
              </a:rPr>
              <a:t>The Raspberry Pi can be used to control the robot's movement, sensors, and actuators. It can also be used to communicate with other devices, such as a fire alarm system.[15]</a:t>
            </a:r>
          </a:p>
          <a:p>
            <a:pPr>
              <a:buFont typeface="Calibri" panose="020B0604020202020204" pitchFamily="34" charset="0"/>
              <a:buChar char=" "/>
            </a:pPr>
            <a:r>
              <a:rPr lang="en-US" sz="1600">
                <a:ea typeface="+mn-lt"/>
                <a:cs typeface="+mn-lt"/>
              </a:rPr>
              <a:t>The Autonomous Fire Fighting Robot is a promising approach for fighting fires in hazardous environments. The robot is equipped with a variety of sensors and actuators, which allows it to perform a variety of tasks related to fire detection and extinguishing. The robot is also autonomous, which means that it can operate without human intervention. This makes the robot a safe and effective way to fight fires in hazardous environments.[16]</a:t>
            </a:r>
          </a:p>
          <a:p>
            <a:pPr>
              <a:buFont typeface="Calibri" panose="020B0604020202020204" pitchFamily="34" charset="0"/>
              <a:buChar char=" "/>
            </a:pPr>
            <a:r>
              <a:rPr lang="en-US" sz="1600">
                <a:solidFill>
                  <a:schemeClr val="tx1"/>
                </a:solidFill>
                <a:ea typeface="+mn-lt"/>
                <a:cs typeface="+mn-lt"/>
              </a:rPr>
              <a:t>The paper proposes a new design for a fire fighting robot that is based on an Arduino microcontroller. This makes the robot relatively easy to program and modify.[17]</a:t>
            </a:r>
          </a:p>
          <a:p>
            <a:pPr>
              <a:buFont typeface="Calibri" panose="020B0604020202020204" pitchFamily="34" charset="0"/>
              <a:buChar char=" "/>
            </a:pPr>
            <a:endParaRPr lang="en-US" sz="1600">
              <a:solidFill>
                <a:srgbClr val="404040"/>
              </a:solidFill>
              <a:ea typeface="+mn-lt"/>
              <a:cs typeface="+mn-lt"/>
            </a:endParaRPr>
          </a:p>
        </p:txBody>
      </p:sp>
      <p:sp>
        <p:nvSpPr>
          <p:cNvPr id="5" name="Date Placeholder 4">
            <a:extLst>
              <a:ext uri="{FF2B5EF4-FFF2-40B4-BE49-F238E27FC236}">
                <a16:creationId xmlns:a16="http://schemas.microsoft.com/office/drawing/2014/main" id="{98DF8EF1-9F67-CE6D-45EC-9395611CDE7F}"/>
              </a:ext>
            </a:extLst>
          </p:cNvPr>
          <p:cNvSpPr>
            <a:spLocks noGrp="1"/>
          </p:cNvSpPr>
          <p:nvPr>
            <p:ph type="dt" sz="half" idx="10"/>
          </p:nvPr>
        </p:nvSpPr>
        <p:spPr/>
        <p:txBody>
          <a:bodyPr/>
          <a:lstStyle/>
          <a:p>
            <a:fld id="{3A42019B-6057-4F62-94D5-E2EF190B0DDC}" type="datetime1">
              <a:rPr lang="en-US" smtClean="0"/>
              <a:t>8/23/2023</a:t>
            </a:fld>
            <a:endParaRPr lang="en-IN"/>
          </a:p>
        </p:txBody>
      </p:sp>
      <p:sp>
        <p:nvSpPr>
          <p:cNvPr id="6" name="Footer Placeholder 5">
            <a:extLst>
              <a:ext uri="{FF2B5EF4-FFF2-40B4-BE49-F238E27FC236}">
                <a16:creationId xmlns:a16="http://schemas.microsoft.com/office/drawing/2014/main" id="{8DD59234-E39F-4AF7-95CF-6E266A8B2FFB}"/>
              </a:ext>
            </a:extLst>
          </p:cNvPr>
          <p:cNvSpPr>
            <a:spLocks noGrp="1"/>
          </p:cNvSpPr>
          <p:nvPr>
            <p:ph type="ftr" sz="quarter" idx="11"/>
          </p:nvPr>
        </p:nvSpPr>
        <p:spPr/>
        <p:txBody>
          <a:bodyPr/>
          <a:lstStyle/>
          <a:p>
            <a:r>
              <a:rPr lang="en-US"/>
              <a:t>22AIE114 Term Project Final Evaluation</a:t>
            </a:r>
            <a:endParaRPr lang="en-IN"/>
          </a:p>
        </p:txBody>
      </p:sp>
      <p:sp>
        <p:nvSpPr>
          <p:cNvPr id="4" name="Slide Number Placeholder 3">
            <a:extLst>
              <a:ext uri="{FF2B5EF4-FFF2-40B4-BE49-F238E27FC236}">
                <a16:creationId xmlns:a16="http://schemas.microsoft.com/office/drawing/2014/main" id="{47E1EDBA-E14F-4B32-9255-5DA660FD711D}"/>
              </a:ext>
            </a:extLst>
          </p:cNvPr>
          <p:cNvSpPr>
            <a:spLocks noGrp="1"/>
          </p:cNvSpPr>
          <p:nvPr>
            <p:ph type="sldNum" sz="quarter" idx="12"/>
          </p:nvPr>
        </p:nvSpPr>
        <p:spPr/>
        <p:txBody>
          <a:bodyPr/>
          <a:lstStyle/>
          <a:p>
            <a:fld id="{8EC9699F-75CC-43AA-BCD1-8CFB7C1576D8}" type="slidenum">
              <a:rPr lang="en-IN" dirty="0" smtClean="0"/>
              <a:t>11</a:t>
            </a:fld>
            <a:endParaRPr lang="en-IN"/>
          </a:p>
        </p:txBody>
      </p:sp>
    </p:spTree>
    <p:extLst>
      <p:ext uri="{BB962C8B-B14F-4D97-AF65-F5344CB8AC3E}">
        <p14:creationId xmlns:p14="http://schemas.microsoft.com/office/powerpoint/2010/main" val="3898862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78A8-ACE4-4B4F-913F-55432D0A5DD8}"/>
              </a:ext>
            </a:extLst>
          </p:cNvPr>
          <p:cNvSpPr>
            <a:spLocks noGrp="1"/>
          </p:cNvSpPr>
          <p:nvPr>
            <p:ph type="title"/>
          </p:nvPr>
        </p:nvSpPr>
        <p:spPr/>
        <p:txBody>
          <a:bodyPr/>
          <a:lstStyle/>
          <a:p>
            <a:pPr algn="ctr"/>
            <a:r>
              <a:rPr lang="en-US" b="1">
                <a:latin typeface="Times New Roman" panose="02020603050405020304" pitchFamily="18" charset="0"/>
                <a:cs typeface="Times New Roman" panose="02020603050405020304" pitchFamily="18" charset="0"/>
              </a:rPr>
              <a:t>LITERATURE REVIEW</a:t>
            </a:r>
            <a:endParaRPr lang="en-I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0976D2E-58E9-41F3-8A21-2FCE78D25056}"/>
              </a:ext>
            </a:extLst>
          </p:cNvPr>
          <p:cNvSpPr>
            <a:spLocks noGrp="1"/>
          </p:cNvSpPr>
          <p:nvPr>
            <p:ph idx="1"/>
          </p:nvPr>
        </p:nvSpPr>
        <p:spPr/>
        <p:txBody>
          <a:bodyPr vert="horz" lIns="0" tIns="45720" rIns="0" bIns="45720" rtlCol="0" anchor="t">
            <a:normAutofit/>
          </a:bodyPr>
          <a:lstStyle/>
          <a:p>
            <a:pPr marL="0" indent="0">
              <a:buNone/>
            </a:pPr>
            <a:r>
              <a:rPr lang="en-US" sz="1600">
                <a:solidFill>
                  <a:schemeClr val="tx1"/>
                </a:solidFill>
                <a:ea typeface="+mn-lt"/>
                <a:cs typeface="+mn-lt"/>
              </a:rPr>
              <a:t>A prototype of Fire Fighting Robot (FFR) using LEGO Mindstorm is proposed for disaster management, which has the functionality of quick movement inside a building, detecting obstacles and locating the fire on its way [18]</a:t>
            </a:r>
            <a:endParaRPr lang="en-US"/>
          </a:p>
          <a:p>
            <a:pPr marL="0" indent="0">
              <a:buNone/>
            </a:pPr>
            <a:r>
              <a:rPr lang="en-US" sz="1600">
                <a:solidFill>
                  <a:schemeClr val="tx1"/>
                </a:solidFill>
                <a:ea typeface="+mn-lt"/>
                <a:cs typeface="+mn-lt"/>
              </a:rPr>
              <a:t>The robot can degasify hazardous gases. This would allow the robot to neutralize the effects of a fire and make it safe for humans to enter the area.[19]</a:t>
            </a:r>
          </a:p>
          <a:p>
            <a:pPr marL="0" indent="0">
              <a:buNone/>
            </a:pPr>
            <a:r>
              <a:rPr lang="en-US" sz="1600">
                <a:solidFill>
                  <a:schemeClr val="tx1"/>
                </a:solidFill>
                <a:ea typeface="+mn-lt"/>
                <a:cs typeface="+mn-lt"/>
              </a:rPr>
              <a:t>The robot is equipped with a camera that helps it navigate around obstacles. This is an important feature for a fire extinguishing robot, as it allows the robot to avoid obstacles and reach fires that are in difficult-to-access areas.[20]</a:t>
            </a:r>
          </a:p>
          <a:p>
            <a:pPr>
              <a:buFont typeface="Calibri" panose="020B0604020202020204" pitchFamily="34" charset="0"/>
              <a:buChar char=" "/>
            </a:pPr>
            <a:endParaRPr lang="en-US" sz="1600">
              <a:solidFill>
                <a:srgbClr val="404040"/>
              </a:solidFill>
              <a:ea typeface="+mn-lt"/>
              <a:cs typeface="+mn-lt"/>
            </a:endParaRPr>
          </a:p>
        </p:txBody>
      </p:sp>
      <p:sp>
        <p:nvSpPr>
          <p:cNvPr id="5" name="Date Placeholder 4">
            <a:extLst>
              <a:ext uri="{FF2B5EF4-FFF2-40B4-BE49-F238E27FC236}">
                <a16:creationId xmlns:a16="http://schemas.microsoft.com/office/drawing/2014/main" id="{98DF8EF1-9F67-CE6D-45EC-9395611CDE7F}"/>
              </a:ext>
            </a:extLst>
          </p:cNvPr>
          <p:cNvSpPr>
            <a:spLocks noGrp="1"/>
          </p:cNvSpPr>
          <p:nvPr>
            <p:ph type="dt" sz="half" idx="10"/>
          </p:nvPr>
        </p:nvSpPr>
        <p:spPr/>
        <p:txBody>
          <a:bodyPr/>
          <a:lstStyle/>
          <a:p>
            <a:fld id="{3A42019B-6057-4F62-94D5-E2EF190B0DDC}" type="datetime1">
              <a:rPr lang="en-US" smtClean="0"/>
              <a:t>8/23/2023</a:t>
            </a:fld>
            <a:endParaRPr lang="en-IN"/>
          </a:p>
        </p:txBody>
      </p:sp>
      <p:sp>
        <p:nvSpPr>
          <p:cNvPr id="6" name="Footer Placeholder 5">
            <a:extLst>
              <a:ext uri="{FF2B5EF4-FFF2-40B4-BE49-F238E27FC236}">
                <a16:creationId xmlns:a16="http://schemas.microsoft.com/office/drawing/2014/main" id="{8DD59234-E39F-4AF7-95CF-6E266A8B2FFB}"/>
              </a:ext>
            </a:extLst>
          </p:cNvPr>
          <p:cNvSpPr>
            <a:spLocks noGrp="1"/>
          </p:cNvSpPr>
          <p:nvPr>
            <p:ph type="ftr" sz="quarter" idx="11"/>
          </p:nvPr>
        </p:nvSpPr>
        <p:spPr/>
        <p:txBody>
          <a:bodyPr/>
          <a:lstStyle/>
          <a:p>
            <a:r>
              <a:rPr lang="en-US"/>
              <a:t>22AIE114 Term Project Final Evaluation</a:t>
            </a:r>
            <a:endParaRPr lang="en-IN"/>
          </a:p>
        </p:txBody>
      </p:sp>
      <p:sp>
        <p:nvSpPr>
          <p:cNvPr id="4" name="Slide Number Placeholder 3">
            <a:extLst>
              <a:ext uri="{FF2B5EF4-FFF2-40B4-BE49-F238E27FC236}">
                <a16:creationId xmlns:a16="http://schemas.microsoft.com/office/drawing/2014/main" id="{47E1EDBA-E14F-4B32-9255-5DA660FD711D}"/>
              </a:ext>
            </a:extLst>
          </p:cNvPr>
          <p:cNvSpPr>
            <a:spLocks noGrp="1"/>
          </p:cNvSpPr>
          <p:nvPr>
            <p:ph type="sldNum" sz="quarter" idx="12"/>
          </p:nvPr>
        </p:nvSpPr>
        <p:spPr/>
        <p:txBody>
          <a:bodyPr/>
          <a:lstStyle/>
          <a:p>
            <a:fld id="{8EC9699F-75CC-43AA-BCD1-8CFB7C1576D8}" type="slidenum">
              <a:rPr lang="en-IN" dirty="0" smtClean="0"/>
              <a:t>12</a:t>
            </a:fld>
            <a:endParaRPr lang="en-IN"/>
          </a:p>
        </p:txBody>
      </p:sp>
    </p:spTree>
    <p:extLst>
      <p:ext uri="{BB962C8B-B14F-4D97-AF65-F5344CB8AC3E}">
        <p14:creationId xmlns:p14="http://schemas.microsoft.com/office/powerpoint/2010/main" val="676664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52C9-EF25-41B5-A604-7BFB150AEB71}"/>
              </a:ext>
            </a:extLst>
          </p:cNvPr>
          <p:cNvSpPr>
            <a:spLocks noGrp="1"/>
          </p:cNvSpPr>
          <p:nvPr>
            <p:ph type="title"/>
          </p:nvPr>
        </p:nvSpPr>
        <p:spPr/>
        <p:txBody>
          <a:bodyPr/>
          <a:lstStyle/>
          <a:p>
            <a:pPr algn="ctr"/>
            <a:r>
              <a:rPr lang="en-US" b="1">
                <a:latin typeface="Times New Roman" panose="02020603050405020304" pitchFamily="18" charset="0"/>
                <a:cs typeface="Times New Roman" panose="02020603050405020304" pitchFamily="18" charset="0"/>
              </a:rPr>
              <a:t>PROPOSED MODEL</a:t>
            </a:r>
            <a:endParaRPr lang="en-I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CE67F58-6109-4941-B3B5-EDFE0BF8113F}"/>
              </a:ext>
            </a:extLst>
          </p:cNvPr>
          <p:cNvSpPr>
            <a:spLocks noGrp="1"/>
          </p:cNvSpPr>
          <p:nvPr>
            <p:ph idx="1"/>
          </p:nvPr>
        </p:nvSpPr>
        <p:spPr/>
        <p:txBody>
          <a:bodyPr/>
          <a:lstStyle/>
          <a:p>
            <a:pPr>
              <a:buFont typeface="Arial" panose="020B0604020202020204" pitchFamily="34" charset="0"/>
              <a:buChar char="•"/>
            </a:pPr>
            <a:r>
              <a:rPr lang="en-US">
                <a:latin typeface="Times New Roman" panose="02020603050405020304" pitchFamily="18" charset="0"/>
                <a:cs typeface="Times New Roman" panose="02020603050405020304" pitchFamily="18" charset="0"/>
              </a:rPr>
              <a:t>The circuit diagram or required flow chart for implementation of the project.</a:t>
            </a:r>
            <a:endParaRPr lang="en-IN">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11F4A7D-B81E-0296-34D4-115E2217AB09}"/>
              </a:ext>
            </a:extLst>
          </p:cNvPr>
          <p:cNvSpPr>
            <a:spLocks noGrp="1"/>
          </p:cNvSpPr>
          <p:nvPr>
            <p:ph type="dt" sz="half" idx="10"/>
          </p:nvPr>
        </p:nvSpPr>
        <p:spPr/>
        <p:txBody>
          <a:bodyPr/>
          <a:lstStyle/>
          <a:p>
            <a:fld id="{CF677E3B-C132-4D2D-8FE2-FDBB3F67B302}" type="datetime1">
              <a:rPr lang="en-US" smtClean="0"/>
              <a:t>8/23/2023</a:t>
            </a:fld>
            <a:endParaRPr lang="en-IN"/>
          </a:p>
        </p:txBody>
      </p:sp>
      <p:sp>
        <p:nvSpPr>
          <p:cNvPr id="6" name="Footer Placeholder 5">
            <a:extLst>
              <a:ext uri="{FF2B5EF4-FFF2-40B4-BE49-F238E27FC236}">
                <a16:creationId xmlns:a16="http://schemas.microsoft.com/office/drawing/2014/main" id="{93C38A53-1635-4690-9910-50D9F804C6EE}"/>
              </a:ext>
            </a:extLst>
          </p:cNvPr>
          <p:cNvSpPr>
            <a:spLocks noGrp="1"/>
          </p:cNvSpPr>
          <p:nvPr>
            <p:ph type="ftr" sz="quarter" idx="11"/>
          </p:nvPr>
        </p:nvSpPr>
        <p:spPr/>
        <p:txBody>
          <a:bodyPr/>
          <a:lstStyle/>
          <a:p>
            <a:r>
              <a:rPr lang="en-US"/>
              <a:t>22AIE114 Term Project Final Evaluation</a:t>
            </a:r>
            <a:endParaRPr lang="en-IN"/>
          </a:p>
        </p:txBody>
      </p:sp>
      <p:sp>
        <p:nvSpPr>
          <p:cNvPr id="4" name="Slide Number Placeholder 3">
            <a:extLst>
              <a:ext uri="{FF2B5EF4-FFF2-40B4-BE49-F238E27FC236}">
                <a16:creationId xmlns:a16="http://schemas.microsoft.com/office/drawing/2014/main" id="{D299D178-8CC5-4F2D-933C-F261A390BFB4}"/>
              </a:ext>
            </a:extLst>
          </p:cNvPr>
          <p:cNvSpPr>
            <a:spLocks noGrp="1"/>
          </p:cNvSpPr>
          <p:nvPr>
            <p:ph type="sldNum" sz="quarter" idx="12"/>
          </p:nvPr>
        </p:nvSpPr>
        <p:spPr/>
        <p:txBody>
          <a:bodyPr/>
          <a:lstStyle/>
          <a:p>
            <a:fld id="{8EC9699F-75CC-43AA-BCD1-8CFB7C1576D8}" type="slidenum">
              <a:rPr lang="en-IN" smtClean="0"/>
              <a:t>13</a:t>
            </a:fld>
            <a:endParaRPr lang="en-IN"/>
          </a:p>
        </p:txBody>
      </p:sp>
      <p:sp>
        <p:nvSpPr>
          <p:cNvPr id="7" name="Rectangle 6">
            <a:extLst>
              <a:ext uri="{FF2B5EF4-FFF2-40B4-BE49-F238E27FC236}">
                <a16:creationId xmlns:a16="http://schemas.microsoft.com/office/drawing/2014/main" id="{D7F52A1C-4E0C-FF2A-D63C-DEA5080D2FBA}"/>
              </a:ext>
            </a:extLst>
          </p:cNvPr>
          <p:cNvSpPr/>
          <p:nvPr/>
        </p:nvSpPr>
        <p:spPr>
          <a:xfrm>
            <a:off x="1167478" y="2174063"/>
            <a:ext cx="9274857" cy="40314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ircuit board with wires and wires&#10;&#10;Description automatically generated">
            <a:extLst>
              <a:ext uri="{FF2B5EF4-FFF2-40B4-BE49-F238E27FC236}">
                <a16:creationId xmlns:a16="http://schemas.microsoft.com/office/drawing/2014/main" id="{3636BF87-A357-119A-F304-375A7C4C3908}"/>
              </a:ext>
            </a:extLst>
          </p:cNvPr>
          <p:cNvPicPr>
            <a:picLocks noChangeAspect="1"/>
          </p:cNvPicPr>
          <p:nvPr/>
        </p:nvPicPr>
        <p:blipFill>
          <a:blip r:embed="rId2"/>
          <a:stretch>
            <a:fillRect/>
          </a:stretch>
        </p:blipFill>
        <p:spPr>
          <a:xfrm>
            <a:off x="1505059" y="2355085"/>
            <a:ext cx="4246299" cy="3554150"/>
          </a:xfrm>
          <a:prstGeom prst="rect">
            <a:avLst/>
          </a:prstGeom>
        </p:spPr>
      </p:pic>
      <p:pic>
        <p:nvPicPr>
          <p:cNvPr id="10" name="Picture 9" descr="A circuit board with wires and a screen&#10;&#10;Description automatically generated">
            <a:extLst>
              <a:ext uri="{FF2B5EF4-FFF2-40B4-BE49-F238E27FC236}">
                <a16:creationId xmlns:a16="http://schemas.microsoft.com/office/drawing/2014/main" id="{11602962-4A27-713C-5F73-8A8125D87449}"/>
              </a:ext>
            </a:extLst>
          </p:cNvPr>
          <p:cNvPicPr>
            <a:picLocks noChangeAspect="1"/>
          </p:cNvPicPr>
          <p:nvPr/>
        </p:nvPicPr>
        <p:blipFill>
          <a:blip r:embed="rId3"/>
          <a:stretch>
            <a:fillRect/>
          </a:stretch>
        </p:blipFill>
        <p:spPr>
          <a:xfrm>
            <a:off x="5904964" y="2354492"/>
            <a:ext cx="4438916" cy="3554961"/>
          </a:xfrm>
          <a:prstGeom prst="rect">
            <a:avLst/>
          </a:prstGeom>
        </p:spPr>
      </p:pic>
    </p:spTree>
    <p:extLst>
      <p:ext uri="{BB962C8B-B14F-4D97-AF65-F5344CB8AC3E}">
        <p14:creationId xmlns:p14="http://schemas.microsoft.com/office/powerpoint/2010/main" val="948659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3AFD3E-72EF-42F4-B142-5845843A599D}"/>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100" b="1">
                <a:solidFill>
                  <a:schemeClr val="tx1">
                    <a:lumMod val="85000"/>
                    <a:lumOff val="15000"/>
                  </a:schemeClr>
                </a:solidFill>
              </a:rPr>
              <a:t>COMPONENTS REQUIRED</a:t>
            </a:r>
          </a:p>
        </p:txBody>
      </p:sp>
      <p:cxnSp>
        <p:nvCxnSpPr>
          <p:cNvPr id="26" name="Straight Connector 25">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a:extLst>
              <a:ext uri="{FF2B5EF4-FFF2-40B4-BE49-F238E27FC236}">
                <a16:creationId xmlns:a16="http://schemas.microsoft.com/office/drawing/2014/main" id="{03E03EBF-787C-C7DC-CA78-1B2A431E1D6E}"/>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fld id="{91C48B21-9A49-4CDF-A207-6CB7E133DB27}" type="datetime1">
              <a:rPr lang="en-US" sz="900" smtClean="0"/>
              <a:pPr defTabSz="914400">
                <a:spcAft>
                  <a:spcPts val="600"/>
                </a:spcAft>
              </a:pPr>
              <a:t>8/23/2023</a:t>
            </a:fld>
            <a:endParaRPr lang="en-US" sz="900"/>
          </a:p>
        </p:txBody>
      </p:sp>
      <p:sp>
        <p:nvSpPr>
          <p:cNvPr id="6" name="Footer Placeholder 5">
            <a:extLst>
              <a:ext uri="{FF2B5EF4-FFF2-40B4-BE49-F238E27FC236}">
                <a16:creationId xmlns:a16="http://schemas.microsoft.com/office/drawing/2014/main" id="{86CD9F60-4092-4B35-8AC3-C3669AF33976}"/>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sz="900" kern="1200" cap="all" baseline="0">
                <a:solidFill>
                  <a:srgbClr val="FFFFFF"/>
                </a:solidFill>
                <a:latin typeface="+mn-lt"/>
                <a:ea typeface="+mn-ea"/>
                <a:cs typeface="+mn-cs"/>
              </a:rPr>
              <a:t>22AIE114 Term Project Final Evaluation</a:t>
            </a:r>
          </a:p>
        </p:txBody>
      </p:sp>
      <p:sp>
        <p:nvSpPr>
          <p:cNvPr id="4" name="Slide Number Placeholder 3">
            <a:extLst>
              <a:ext uri="{FF2B5EF4-FFF2-40B4-BE49-F238E27FC236}">
                <a16:creationId xmlns:a16="http://schemas.microsoft.com/office/drawing/2014/main" id="{C589773A-0DE8-4EEC-A628-11C1BB591D74}"/>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endParaRPr lang="en-US" sz="1050"/>
          </a:p>
        </p:txBody>
      </p:sp>
      <p:graphicFrame>
        <p:nvGraphicFramePr>
          <p:cNvPr id="13" name="Table 12">
            <a:extLst>
              <a:ext uri="{FF2B5EF4-FFF2-40B4-BE49-F238E27FC236}">
                <a16:creationId xmlns:a16="http://schemas.microsoft.com/office/drawing/2014/main" id="{9B94BFB6-2961-D20C-47DB-80AE9ED384B1}"/>
              </a:ext>
            </a:extLst>
          </p:cNvPr>
          <p:cNvGraphicFramePr>
            <a:graphicFrameLocks noGrp="1"/>
          </p:cNvGraphicFramePr>
          <p:nvPr>
            <p:extLst>
              <p:ext uri="{D42A27DB-BD31-4B8C-83A1-F6EECF244321}">
                <p14:modId xmlns:p14="http://schemas.microsoft.com/office/powerpoint/2010/main" val="1839776203"/>
              </p:ext>
            </p:extLst>
          </p:nvPr>
        </p:nvGraphicFramePr>
        <p:xfrm>
          <a:off x="448235" y="358588"/>
          <a:ext cx="7388479" cy="5549183"/>
        </p:xfrm>
        <a:graphic>
          <a:graphicData uri="http://schemas.openxmlformats.org/drawingml/2006/table">
            <a:tbl>
              <a:tblPr firstRow="1" bandRow="1">
                <a:noFill/>
                <a:tableStyleId>{5C22544A-7EE6-4342-B048-85BDC9FD1C3A}</a:tableStyleId>
              </a:tblPr>
              <a:tblGrid>
                <a:gridCol w="2218764">
                  <a:extLst>
                    <a:ext uri="{9D8B030D-6E8A-4147-A177-3AD203B41FA5}">
                      <a16:colId xmlns:a16="http://schemas.microsoft.com/office/drawing/2014/main" val="2993768191"/>
                    </a:ext>
                  </a:extLst>
                </a:gridCol>
                <a:gridCol w="2539923">
                  <a:extLst>
                    <a:ext uri="{9D8B030D-6E8A-4147-A177-3AD203B41FA5}">
                      <a16:colId xmlns:a16="http://schemas.microsoft.com/office/drawing/2014/main" val="178039005"/>
                    </a:ext>
                  </a:extLst>
                </a:gridCol>
                <a:gridCol w="2629792">
                  <a:extLst>
                    <a:ext uri="{9D8B030D-6E8A-4147-A177-3AD203B41FA5}">
                      <a16:colId xmlns:a16="http://schemas.microsoft.com/office/drawing/2014/main" val="3467399560"/>
                    </a:ext>
                  </a:extLst>
                </a:gridCol>
              </a:tblGrid>
              <a:tr h="809563">
                <a:tc>
                  <a:txBody>
                    <a:bodyPr/>
                    <a:lstStyle/>
                    <a:p>
                      <a:pPr algn="l" rtl="0" fontAlgn="base"/>
                      <a:r>
                        <a:rPr lang="en-US" sz="1700" b="0" cap="none" spc="60">
                          <a:solidFill>
                            <a:schemeClr val="bg1"/>
                          </a:solidFill>
                          <a:effectLst/>
                        </a:rPr>
                        <a:t>   COMPONENT                 NAME​</a:t>
                      </a:r>
                    </a:p>
                  </a:txBody>
                  <a:tcPr marL="96468" marR="96468" marT="96468" marB="48234" anchor="ctr">
                    <a:lnL w="12700" cmpd="sng">
                      <a:noFill/>
                    </a:lnL>
                    <a:lnR w="12700" cmpd="sng">
                      <a:noFill/>
                    </a:lnR>
                    <a:lnT w="19050" cap="flat" cmpd="sng" algn="ctr">
                      <a:noFill/>
                      <a:prstDash val="solid"/>
                    </a:lnT>
                    <a:lnB w="38100" cmpd="sng">
                      <a:noFill/>
                    </a:lnB>
                    <a:solidFill>
                      <a:schemeClr val="accent1"/>
                    </a:solidFill>
                  </a:tcPr>
                </a:tc>
                <a:tc>
                  <a:txBody>
                    <a:bodyPr/>
                    <a:lstStyle/>
                    <a:p>
                      <a:pPr algn="l" rtl="0" fontAlgn="base"/>
                      <a:r>
                        <a:rPr lang="en-US" sz="1700" b="0" cap="none" spc="60">
                          <a:solidFill>
                            <a:schemeClr val="bg1"/>
                          </a:solidFill>
                          <a:effectLst/>
                        </a:rPr>
                        <a:t>             QUANTITY​</a:t>
                      </a:r>
                    </a:p>
                  </a:txBody>
                  <a:tcPr marL="96468" marR="96468" marT="96468" marB="48234" anchor="ctr">
                    <a:lnL w="12700" cmpd="sng">
                      <a:noFill/>
                    </a:lnL>
                    <a:lnR w="12700" cmpd="sng">
                      <a:noFill/>
                    </a:lnR>
                    <a:lnT w="19050" cap="flat" cmpd="sng" algn="ctr">
                      <a:noFill/>
                      <a:prstDash val="solid"/>
                    </a:lnT>
                    <a:lnB w="38100" cmpd="sng">
                      <a:noFill/>
                    </a:lnB>
                    <a:solidFill>
                      <a:schemeClr val="accent1"/>
                    </a:solidFill>
                  </a:tcPr>
                </a:tc>
                <a:tc>
                  <a:txBody>
                    <a:bodyPr/>
                    <a:lstStyle/>
                    <a:p>
                      <a:pPr algn="l" rtl="0" fontAlgn="base"/>
                      <a:r>
                        <a:rPr lang="en-US" sz="1700" b="0" cap="none" spc="60">
                          <a:solidFill>
                            <a:schemeClr val="bg1"/>
                          </a:solidFill>
                          <a:effectLst/>
                        </a:rPr>
                        <a:t> ESTIMATED PRICE (IN RS.)​</a:t>
                      </a:r>
                    </a:p>
                  </a:txBody>
                  <a:tcPr marL="96468" marR="96468" marT="96468" marB="48234"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3755981051"/>
                  </a:ext>
                </a:extLst>
              </a:tr>
              <a:tr h="471018">
                <a:tc>
                  <a:txBody>
                    <a:bodyPr/>
                    <a:lstStyle/>
                    <a:p>
                      <a:pPr algn="l" rtl="0" fontAlgn="base"/>
                      <a:r>
                        <a:rPr lang="en-US" sz="1500" u="none" strike="noStrike" cap="none" spc="0">
                          <a:solidFill>
                            <a:schemeClr val="tx1"/>
                          </a:solidFill>
                          <a:effectLst/>
                        </a:rPr>
                        <a:t>Arduino board </a:t>
                      </a:r>
                      <a:r>
                        <a:rPr lang="en-US" sz="1500" cap="none" spc="0">
                          <a:solidFill>
                            <a:schemeClr val="tx1"/>
                          </a:solidFill>
                          <a:effectLst/>
                        </a:rPr>
                        <a:t>​</a:t>
                      </a:r>
                    </a:p>
                  </a:txBody>
                  <a:tcPr marL="96468" marR="96468" marT="96468" marB="48234">
                    <a:lnL w="12700" cmpd="sng">
                      <a:noFill/>
                      <a:prstDash val="solid"/>
                    </a:lnL>
                    <a:lnR w="12700" cmpd="sng">
                      <a:noFill/>
                      <a:prstDash val="solid"/>
                    </a:lnR>
                    <a:lnT w="38100" cmpd="sng">
                      <a:noFill/>
                    </a:lnT>
                    <a:lnB w="12700" cap="flat" cmpd="sng" algn="ctr">
                      <a:noFill/>
                      <a:prstDash val="solid"/>
                    </a:lnB>
                    <a:noFill/>
                  </a:tcPr>
                </a:tc>
                <a:tc>
                  <a:txBody>
                    <a:bodyPr/>
                    <a:lstStyle/>
                    <a:p>
                      <a:pPr algn="l" rtl="0" fontAlgn="base"/>
                      <a:r>
                        <a:rPr lang="en-US" sz="1500" cap="none" spc="0">
                          <a:solidFill>
                            <a:schemeClr val="tx1"/>
                          </a:solidFill>
                          <a:effectLst/>
                        </a:rPr>
                        <a:t>                      1​</a:t>
                      </a:r>
                    </a:p>
                  </a:txBody>
                  <a:tcPr marL="96468" marR="96468" marT="96468" marB="48234">
                    <a:lnL w="12700" cmpd="sng">
                      <a:noFill/>
                      <a:prstDash val="solid"/>
                    </a:lnL>
                    <a:lnR w="12700" cmpd="sng">
                      <a:noFill/>
                      <a:prstDash val="solid"/>
                    </a:lnR>
                    <a:lnT w="38100" cmpd="sng">
                      <a:noFill/>
                    </a:lnT>
                    <a:lnB w="12700" cap="flat" cmpd="sng" algn="ctr">
                      <a:noFill/>
                      <a:prstDash val="solid"/>
                    </a:lnB>
                    <a:noFill/>
                  </a:tcPr>
                </a:tc>
                <a:tc>
                  <a:txBody>
                    <a:bodyPr/>
                    <a:lstStyle/>
                    <a:p>
                      <a:pPr algn="l" rtl="0" fontAlgn="base"/>
                      <a:r>
                        <a:rPr lang="en-US" sz="1500" cap="none" spc="0">
                          <a:solidFill>
                            <a:schemeClr val="tx1"/>
                          </a:solidFill>
                          <a:effectLst/>
                        </a:rPr>
                        <a:t>350/-​</a:t>
                      </a:r>
                    </a:p>
                  </a:txBody>
                  <a:tcPr marL="96468" marR="96468" marT="96468" marB="48234">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4064859647"/>
                  </a:ext>
                </a:extLst>
              </a:tr>
              <a:tr h="471018">
                <a:tc>
                  <a:txBody>
                    <a:bodyPr/>
                    <a:lstStyle/>
                    <a:p>
                      <a:pPr algn="l" rtl="0" fontAlgn="base"/>
                      <a:r>
                        <a:rPr lang="en-US" sz="1500" u="none" strike="noStrike" cap="none" spc="0">
                          <a:solidFill>
                            <a:schemeClr val="tx1"/>
                          </a:solidFill>
                          <a:effectLst/>
                        </a:rPr>
                        <a:t>Fire sensor </a:t>
                      </a:r>
                      <a:r>
                        <a:rPr lang="en-US" sz="1500" cap="none" spc="0">
                          <a:solidFill>
                            <a:schemeClr val="tx1"/>
                          </a:solidFill>
                          <a:effectLst/>
                        </a:rPr>
                        <a:t>​(IR)</a:t>
                      </a:r>
                    </a:p>
                  </a:txBody>
                  <a:tcPr marL="96468" marR="96468" marT="96468" marB="4823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rtl="0" fontAlgn="base"/>
                      <a:r>
                        <a:rPr lang="en-US" sz="1500" cap="none" spc="0">
                          <a:solidFill>
                            <a:schemeClr val="tx1"/>
                          </a:solidFill>
                          <a:effectLst/>
                        </a:rPr>
                        <a:t>                      3​</a:t>
                      </a:r>
                    </a:p>
                  </a:txBody>
                  <a:tcPr marL="96468" marR="96468" marT="96468" marB="4823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rtl="0" fontAlgn="base"/>
                      <a:r>
                        <a:rPr lang="en-US" sz="1500" cap="none" spc="0">
                          <a:solidFill>
                            <a:schemeClr val="tx1"/>
                          </a:solidFill>
                          <a:effectLst/>
                        </a:rPr>
                        <a:t>150/-​</a:t>
                      </a:r>
                    </a:p>
                  </a:txBody>
                  <a:tcPr marL="96468" marR="96468" marT="96468" marB="4823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515269059"/>
                  </a:ext>
                </a:extLst>
              </a:tr>
              <a:tr h="721247">
                <a:tc>
                  <a:txBody>
                    <a:bodyPr/>
                    <a:lstStyle/>
                    <a:p>
                      <a:pPr algn="l" rtl="0" fontAlgn="base"/>
                      <a:r>
                        <a:rPr lang="en-US" sz="1500" u="none" strike="noStrike" cap="none" spc="0">
                          <a:solidFill>
                            <a:schemeClr val="tx1"/>
                          </a:solidFill>
                          <a:effectLst/>
                        </a:rPr>
                        <a:t>Mini DC Submersible Pump</a:t>
                      </a:r>
                      <a:r>
                        <a:rPr lang="en-US" sz="1500" cap="none" spc="0">
                          <a:solidFill>
                            <a:schemeClr val="tx1"/>
                          </a:solidFill>
                          <a:effectLst/>
                        </a:rPr>
                        <a:t>​</a:t>
                      </a:r>
                    </a:p>
                  </a:txBody>
                  <a:tcPr marL="96468" marR="96468" marT="96468" marB="48234">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rtl="0" fontAlgn="base"/>
                      <a:r>
                        <a:rPr lang="en-US" sz="1500" cap="none" spc="0">
                          <a:solidFill>
                            <a:schemeClr val="tx1"/>
                          </a:solidFill>
                          <a:effectLst/>
                        </a:rPr>
                        <a:t>                      1​</a:t>
                      </a:r>
                    </a:p>
                  </a:txBody>
                  <a:tcPr marL="96468" marR="96468" marT="96468" marB="48234">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rtl="0" fontAlgn="base"/>
                      <a:r>
                        <a:rPr lang="en-US" sz="1500" cap="none" spc="0">
                          <a:solidFill>
                            <a:schemeClr val="tx1"/>
                          </a:solidFill>
                          <a:effectLst/>
                        </a:rPr>
                        <a:t>120/-​</a:t>
                      </a:r>
                    </a:p>
                  </a:txBody>
                  <a:tcPr marL="96468" marR="96468" marT="96468" marB="48234">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104249145"/>
                  </a:ext>
                </a:extLst>
              </a:tr>
              <a:tr h="721247">
                <a:tc>
                  <a:txBody>
                    <a:bodyPr/>
                    <a:lstStyle/>
                    <a:p>
                      <a:pPr algn="l" rtl="0" fontAlgn="base"/>
                      <a:r>
                        <a:rPr lang="en-US" sz="1500" u="none" strike="noStrike" cap="none" spc="0">
                          <a:solidFill>
                            <a:schemeClr val="tx1"/>
                          </a:solidFill>
                          <a:effectLst/>
                        </a:rPr>
                        <a:t>L293D Motor Driver module</a:t>
                      </a:r>
                      <a:r>
                        <a:rPr lang="en-US" sz="1500" cap="none" spc="0">
                          <a:solidFill>
                            <a:schemeClr val="tx1"/>
                          </a:solidFill>
                          <a:effectLst/>
                        </a:rPr>
                        <a:t>​</a:t>
                      </a:r>
                    </a:p>
                  </a:txBody>
                  <a:tcPr marL="96468" marR="96468" marT="96468" marB="4823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rtl="0" fontAlgn="base"/>
                      <a:r>
                        <a:rPr lang="en-US" sz="1500" cap="none" spc="0">
                          <a:solidFill>
                            <a:schemeClr val="tx1"/>
                          </a:solidFill>
                          <a:effectLst/>
                        </a:rPr>
                        <a:t>                      1​</a:t>
                      </a:r>
                    </a:p>
                  </a:txBody>
                  <a:tcPr marL="96468" marR="96468" marT="96468" marB="4823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rtl="0" fontAlgn="base"/>
                      <a:r>
                        <a:rPr lang="en-US" sz="1500" cap="none" spc="0">
                          <a:solidFill>
                            <a:schemeClr val="tx1"/>
                          </a:solidFill>
                          <a:effectLst/>
                        </a:rPr>
                        <a:t>130/-​</a:t>
                      </a:r>
                    </a:p>
                  </a:txBody>
                  <a:tcPr marL="96468" marR="96468" marT="96468" marB="4823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357451784"/>
                  </a:ext>
                </a:extLst>
              </a:tr>
              <a:tr h="471018">
                <a:tc>
                  <a:txBody>
                    <a:bodyPr/>
                    <a:lstStyle/>
                    <a:p>
                      <a:pPr algn="l" rtl="0" fontAlgn="base"/>
                      <a:r>
                        <a:rPr lang="en-US" sz="1500" u="none" strike="noStrike" cap="none" spc="0">
                          <a:solidFill>
                            <a:schemeClr val="tx1"/>
                          </a:solidFill>
                          <a:effectLst/>
                        </a:rPr>
                        <a:t>Servo Motor (SG90)</a:t>
                      </a:r>
                      <a:r>
                        <a:rPr lang="en-US" sz="1500" cap="none" spc="0">
                          <a:solidFill>
                            <a:schemeClr val="tx1"/>
                          </a:solidFill>
                          <a:effectLst/>
                        </a:rPr>
                        <a:t>​</a:t>
                      </a:r>
                    </a:p>
                  </a:txBody>
                  <a:tcPr marL="96468" marR="96468" marT="96468" marB="48234">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rtl="0" fontAlgn="base"/>
                      <a:r>
                        <a:rPr lang="en-US" sz="1500" cap="none" spc="0">
                          <a:solidFill>
                            <a:schemeClr val="tx1"/>
                          </a:solidFill>
                          <a:effectLst/>
                        </a:rPr>
                        <a:t>                      1​</a:t>
                      </a:r>
                    </a:p>
                  </a:txBody>
                  <a:tcPr marL="96468" marR="96468" marT="96468" marB="48234">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rtl="0" fontAlgn="base"/>
                      <a:r>
                        <a:rPr lang="en-US" sz="1500" cap="none" spc="0">
                          <a:solidFill>
                            <a:schemeClr val="tx1"/>
                          </a:solidFill>
                          <a:effectLst/>
                        </a:rPr>
                        <a:t>200/-​</a:t>
                      </a:r>
                    </a:p>
                  </a:txBody>
                  <a:tcPr marL="96468" marR="96468" marT="96468" marB="48234">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633179349"/>
                  </a:ext>
                </a:extLst>
              </a:tr>
              <a:tr h="471018">
                <a:tc>
                  <a:txBody>
                    <a:bodyPr/>
                    <a:lstStyle/>
                    <a:p>
                      <a:pPr algn="l" rtl="0" fontAlgn="base"/>
                      <a:r>
                        <a:rPr lang="en-US" sz="1500" u="none" strike="noStrike" cap="none" spc="0">
                          <a:solidFill>
                            <a:schemeClr val="tx1"/>
                          </a:solidFill>
                          <a:effectLst/>
                        </a:rPr>
                        <a:t>Robot chassis</a:t>
                      </a:r>
                      <a:r>
                        <a:rPr lang="en-US" sz="1500" cap="none" spc="0">
                          <a:solidFill>
                            <a:schemeClr val="tx1"/>
                          </a:solidFill>
                          <a:effectLst/>
                        </a:rPr>
                        <a:t>​</a:t>
                      </a:r>
                    </a:p>
                  </a:txBody>
                  <a:tcPr marL="96468" marR="96468" marT="96468" marB="4823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rtl="0" fontAlgn="base"/>
                      <a:r>
                        <a:rPr lang="en-US" sz="1500" cap="none" spc="0">
                          <a:solidFill>
                            <a:schemeClr val="tx1"/>
                          </a:solidFill>
                          <a:effectLst/>
                        </a:rPr>
                        <a:t>                      1​</a:t>
                      </a:r>
                    </a:p>
                  </a:txBody>
                  <a:tcPr marL="96468" marR="96468" marT="96468" marB="4823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rtl="0" fontAlgn="base"/>
                      <a:r>
                        <a:rPr lang="en-US" sz="1500" cap="none" spc="0">
                          <a:solidFill>
                            <a:schemeClr val="tx1"/>
                          </a:solidFill>
                          <a:effectLst/>
                        </a:rPr>
                        <a:t>400/-​</a:t>
                      </a:r>
                    </a:p>
                  </a:txBody>
                  <a:tcPr marL="96468" marR="96468" marT="96468" marB="4823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488950745"/>
                  </a:ext>
                </a:extLst>
              </a:tr>
              <a:tr h="471018">
                <a:tc>
                  <a:txBody>
                    <a:bodyPr/>
                    <a:lstStyle/>
                    <a:p>
                      <a:pPr lvl="0" algn="l">
                        <a:buNone/>
                      </a:pPr>
                      <a:r>
                        <a:rPr lang="en-US" sz="1500" cap="none" spc="0">
                          <a:solidFill>
                            <a:schemeClr val="tx1"/>
                          </a:solidFill>
                          <a:effectLst/>
                        </a:rPr>
                        <a:t>LCD Display</a:t>
                      </a:r>
                    </a:p>
                  </a:txBody>
                  <a:tcPr marL="96468" marR="96468" marT="96468" marB="48234">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lvl="0" algn="l">
                        <a:buNone/>
                      </a:pPr>
                      <a:r>
                        <a:rPr lang="en-US" sz="1500" cap="none" spc="0">
                          <a:solidFill>
                            <a:schemeClr val="tx1"/>
                          </a:solidFill>
                          <a:effectLst/>
                        </a:rPr>
                        <a:t>                      1</a:t>
                      </a:r>
                    </a:p>
                  </a:txBody>
                  <a:tcPr marL="96468" marR="96468" marT="96468" marB="48234">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lvl="0" algn="l">
                        <a:buNone/>
                      </a:pPr>
                      <a:r>
                        <a:rPr lang="en-US" sz="1500" cap="none" spc="0">
                          <a:solidFill>
                            <a:schemeClr val="tx1"/>
                          </a:solidFill>
                          <a:effectLst/>
                        </a:rPr>
                        <a:t>200/-</a:t>
                      </a:r>
                    </a:p>
                  </a:txBody>
                  <a:tcPr marL="96468" marR="96468" marT="96468" marB="48234">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832229531"/>
                  </a:ext>
                </a:extLst>
              </a:tr>
              <a:tr h="471018">
                <a:tc>
                  <a:txBody>
                    <a:bodyPr/>
                    <a:lstStyle/>
                    <a:p>
                      <a:pPr lvl="0" algn="l">
                        <a:buNone/>
                      </a:pPr>
                      <a:r>
                        <a:rPr lang="en-US" sz="1500" cap="none" spc="0">
                          <a:solidFill>
                            <a:schemeClr val="tx1"/>
                          </a:solidFill>
                          <a:effectLst/>
                        </a:rPr>
                        <a:t>I2C Module</a:t>
                      </a:r>
                    </a:p>
                  </a:txBody>
                  <a:tcPr marL="96468" marR="96468" marT="96468" marB="4823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lvl="0" algn="l">
                        <a:buNone/>
                      </a:pPr>
                      <a:r>
                        <a:rPr lang="en-US" sz="1500" cap="none" spc="0">
                          <a:solidFill>
                            <a:schemeClr val="tx1"/>
                          </a:solidFill>
                          <a:effectLst/>
                        </a:rPr>
                        <a:t>                      1</a:t>
                      </a:r>
                    </a:p>
                  </a:txBody>
                  <a:tcPr marL="96468" marR="96468" marT="96468" marB="4823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lvl="0" algn="l">
                        <a:buNone/>
                      </a:pPr>
                      <a:r>
                        <a:rPr lang="en-US" sz="1500" cap="none" spc="0">
                          <a:solidFill>
                            <a:schemeClr val="tx1"/>
                          </a:solidFill>
                          <a:effectLst/>
                        </a:rPr>
                        <a:t>300/-</a:t>
                      </a:r>
                    </a:p>
                  </a:txBody>
                  <a:tcPr marL="96468" marR="96468" marT="96468" marB="4823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84289618"/>
                  </a:ext>
                </a:extLst>
              </a:tr>
              <a:tr h="471018">
                <a:tc>
                  <a:txBody>
                    <a:bodyPr/>
                    <a:lstStyle/>
                    <a:p>
                      <a:pPr lvl="0" algn="l">
                        <a:buNone/>
                      </a:pPr>
                      <a:r>
                        <a:rPr lang="en-US" sz="1500" cap="none" spc="0">
                          <a:solidFill>
                            <a:schemeClr val="tx1"/>
                          </a:solidFill>
                          <a:effectLst/>
                        </a:rPr>
                        <a:t>Node MCU</a:t>
                      </a:r>
                    </a:p>
                  </a:txBody>
                  <a:tcPr marL="96468" marR="96468" marT="96468" marB="48234">
                    <a:lnL w="12700" cmpd="sng">
                      <a:noFill/>
                      <a:prstDash val="solid"/>
                    </a:lnL>
                    <a:lnR w="12700" cmpd="sng">
                      <a:noFill/>
                      <a:prstDash val="solid"/>
                    </a:lnR>
                    <a:lnT w="12700" cmpd="sng">
                      <a:noFill/>
                      <a:prstDash val="solid"/>
                    </a:lnT>
                    <a:lnB w="12700" cmpd="sng">
                      <a:noFill/>
                      <a:prstDash val="solid"/>
                    </a:lnB>
                    <a:noFill/>
                  </a:tcPr>
                </a:tc>
                <a:tc>
                  <a:txBody>
                    <a:bodyPr/>
                    <a:lstStyle/>
                    <a:p>
                      <a:pPr lvl="0" algn="l">
                        <a:buNone/>
                      </a:pPr>
                      <a:r>
                        <a:rPr lang="en-US" sz="1500" cap="none" spc="0">
                          <a:solidFill>
                            <a:schemeClr val="tx1"/>
                          </a:solidFill>
                          <a:effectLst/>
                        </a:rPr>
                        <a:t>                      1</a:t>
                      </a:r>
                    </a:p>
                  </a:txBody>
                  <a:tcPr marL="96468" marR="96468" marT="96468" marB="48234">
                    <a:lnL w="12700" cmpd="sng">
                      <a:noFill/>
                      <a:prstDash val="solid"/>
                    </a:lnL>
                    <a:lnR w="12700" cmpd="sng">
                      <a:noFill/>
                      <a:prstDash val="solid"/>
                    </a:lnR>
                    <a:lnT w="12700" cmpd="sng">
                      <a:noFill/>
                      <a:prstDash val="solid"/>
                    </a:lnT>
                    <a:lnB w="12700" cmpd="sng">
                      <a:noFill/>
                      <a:prstDash val="solid"/>
                    </a:lnB>
                    <a:noFill/>
                  </a:tcPr>
                </a:tc>
                <a:tc>
                  <a:txBody>
                    <a:bodyPr/>
                    <a:lstStyle/>
                    <a:p>
                      <a:pPr lvl="0" algn="l">
                        <a:buNone/>
                      </a:pPr>
                      <a:r>
                        <a:rPr lang="en-US" sz="1500" cap="none" spc="0">
                          <a:solidFill>
                            <a:schemeClr val="tx1"/>
                          </a:solidFill>
                          <a:effectLst/>
                        </a:rPr>
                        <a:t>350/-</a:t>
                      </a:r>
                    </a:p>
                  </a:txBody>
                  <a:tcPr marL="96468" marR="96468" marT="96468" marB="4823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27327124"/>
                  </a:ext>
                </a:extLst>
              </a:tr>
            </a:tbl>
          </a:graphicData>
        </a:graphic>
      </p:graphicFrame>
    </p:spTree>
    <p:extLst>
      <p:ext uri="{BB962C8B-B14F-4D97-AF65-F5344CB8AC3E}">
        <p14:creationId xmlns:p14="http://schemas.microsoft.com/office/powerpoint/2010/main" val="3775813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00ADB2-9C5A-431A-BBB6-EFA15E177585}"/>
              </a:ext>
            </a:extLst>
          </p:cNvPr>
          <p:cNvSpPr>
            <a:spLocks noGrp="1"/>
          </p:cNvSpPr>
          <p:nvPr>
            <p:ph type="title"/>
          </p:nvPr>
        </p:nvSpPr>
        <p:spPr>
          <a:xfrm>
            <a:off x="5181601" y="634946"/>
            <a:ext cx="6368142" cy="1450757"/>
          </a:xfrm>
        </p:spPr>
        <p:txBody>
          <a:bodyPr>
            <a:normAutofit/>
          </a:bodyPr>
          <a:lstStyle/>
          <a:p>
            <a:r>
              <a:rPr lang="en-US" b="1">
                <a:latin typeface="Times New Roman"/>
                <a:cs typeface="Times New Roman"/>
              </a:rPr>
              <a:t>SIMULATION/ HARDWARE</a:t>
            </a:r>
            <a:endParaRPr lang="en-IN" b="1">
              <a:latin typeface="Times New Roman"/>
              <a:cs typeface="Times New Roman"/>
            </a:endParaRPr>
          </a:p>
        </p:txBody>
      </p:sp>
      <p:pic>
        <p:nvPicPr>
          <p:cNvPr id="7" name="Picture 6" descr="A machine with green lights&#10;&#10;Description automatically generated">
            <a:extLst>
              <a:ext uri="{FF2B5EF4-FFF2-40B4-BE49-F238E27FC236}">
                <a16:creationId xmlns:a16="http://schemas.microsoft.com/office/drawing/2014/main" id="{CFC5B008-1B80-F1C1-72CF-92B3C118FBEC}"/>
              </a:ext>
            </a:extLst>
          </p:cNvPr>
          <p:cNvPicPr>
            <a:picLocks noChangeAspect="1"/>
          </p:cNvPicPr>
          <p:nvPr/>
        </p:nvPicPr>
        <p:blipFill rotWithShape="1">
          <a:blip r:embed="rId2"/>
          <a:srcRect r="9670" b="-2"/>
          <a:stretch/>
        </p:blipFill>
        <p:spPr>
          <a:xfrm>
            <a:off x="20" y="-2232"/>
            <a:ext cx="4654276" cy="6860231"/>
          </a:xfrm>
          <a:prstGeom prst="rect">
            <a:avLst/>
          </a:prstGeom>
        </p:spPr>
      </p:pic>
      <p:cxnSp>
        <p:nvCxnSpPr>
          <p:cNvPr id="31" name="Straight Connector 30">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4F0FEE0-96EC-4E75-B07D-6DD0BC7C27D2}"/>
              </a:ext>
            </a:extLst>
          </p:cNvPr>
          <p:cNvSpPr>
            <a:spLocks noGrp="1"/>
          </p:cNvSpPr>
          <p:nvPr>
            <p:ph idx="1"/>
          </p:nvPr>
        </p:nvSpPr>
        <p:spPr>
          <a:xfrm>
            <a:off x="5181601" y="2198914"/>
            <a:ext cx="6368142" cy="3670180"/>
          </a:xfrm>
        </p:spPr>
        <p:txBody>
          <a:bodyPr vert="horz" lIns="0" tIns="45720" rIns="0" bIns="45720" rtlCol="0" anchor="t">
            <a:normAutofit/>
          </a:bodyPr>
          <a:lstStyle/>
          <a:p>
            <a:pPr>
              <a:buFont typeface="Calibri" panose="020B0604020202020204" pitchFamily="34" charset="0"/>
              <a:buChar char=" "/>
            </a:pPr>
            <a:r>
              <a:rPr lang="en-IN">
                <a:latin typeface="Calibri"/>
                <a:cs typeface="Calibri"/>
              </a:rPr>
              <a:t>Industrial fire extinguisher project can be implemented either as a simulation or as a hardware project.</a:t>
            </a:r>
            <a:endParaRPr lang="en-US">
              <a:latin typeface="Calibri"/>
              <a:cs typeface="Calibri"/>
            </a:endParaRPr>
          </a:p>
          <a:p>
            <a:pPr>
              <a:buFont typeface="Calibri" panose="020B0604020202020204" pitchFamily="34" charset="0"/>
              <a:buChar char=" "/>
            </a:pPr>
            <a:r>
              <a:rPr lang="en-IN" b="1">
                <a:latin typeface="Calibri"/>
                <a:cs typeface="Calibri"/>
              </a:rPr>
              <a:t>Hardware:</a:t>
            </a:r>
            <a:endParaRPr lang="en-US">
              <a:latin typeface="Calibri"/>
              <a:cs typeface="Calibri"/>
            </a:endParaRPr>
          </a:p>
          <a:p>
            <a:pPr>
              <a:buFont typeface="Calibri" panose="020B0604020202020204" pitchFamily="34" charset="0"/>
              <a:buChar char=" "/>
            </a:pPr>
            <a:r>
              <a:rPr lang="en-IN">
                <a:latin typeface="Calibri"/>
                <a:cs typeface="Calibri"/>
              </a:rPr>
              <a:t>        A hardware project is a physical implementation of the Industrial fire extinguisher project. This means that you will need to purchase all of the necessary components and assemble them together. This can be a more challenging project, but it can also be more rewarding.</a:t>
            </a:r>
          </a:p>
          <a:p>
            <a:pPr marL="0" indent="0">
              <a:buNone/>
            </a:pPr>
            <a:endParaRPr lang="en-IN">
              <a:latin typeface="Calibri"/>
              <a:cs typeface="Calibri"/>
            </a:endParaRPr>
          </a:p>
          <a:p>
            <a:pPr>
              <a:buFont typeface="Calibri" panose="020B0604020202020204" pitchFamily="34" charset="0"/>
              <a:buChar char=" "/>
            </a:pPr>
            <a:endParaRPr lang="en-IN">
              <a:latin typeface="Calibri"/>
              <a:cs typeface="Calibri"/>
            </a:endParaRPr>
          </a:p>
          <a:p>
            <a:pPr>
              <a:buFont typeface="Arial" panose="020B0604020202020204" pitchFamily="34" charset="0"/>
              <a:buChar char="•"/>
            </a:pPr>
            <a:endParaRPr lang="en-GB">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1C29C2A9-FCB0-4570-673D-75D7735893E8}"/>
              </a:ext>
            </a:extLst>
          </p:cNvPr>
          <p:cNvSpPr>
            <a:spLocks noGrp="1"/>
          </p:cNvSpPr>
          <p:nvPr>
            <p:ph type="dt" sz="half" idx="10"/>
          </p:nvPr>
        </p:nvSpPr>
        <p:spPr>
          <a:xfrm>
            <a:off x="1097280" y="6459785"/>
            <a:ext cx="2472271" cy="365125"/>
          </a:xfrm>
        </p:spPr>
        <p:txBody>
          <a:bodyPr>
            <a:normAutofit/>
          </a:bodyPr>
          <a:lstStyle/>
          <a:p>
            <a:pPr>
              <a:spcAft>
                <a:spcPts val="600"/>
              </a:spcAft>
            </a:pPr>
            <a:fld id="{37BB5D93-00DC-4B32-8054-08980630A07D}" type="datetime1">
              <a:rPr lang="en-US" smtClean="0"/>
              <a:pPr>
                <a:spcAft>
                  <a:spcPts val="600"/>
                </a:spcAft>
              </a:pPr>
              <a:t>8/23/2023</a:t>
            </a:fld>
            <a:endParaRPr lang="en-IN"/>
          </a:p>
        </p:txBody>
      </p:sp>
      <p:sp>
        <p:nvSpPr>
          <p:cNvPr id="6" name="Footer Placeholder 5">
            <a:extLst>
              <a:ext uri="{FF2B5EF4-FFF2-40B4-BE49-F238E27FC236}">
                <a16:creationId xmlns:a16="http://schemas.microsoft.com/office/drawing/2014/main" id="{C8A5CC1A-4803-4C97-9B7A-E35940F1768A}"/>
              </a:ext>
            </a:extLst>
          </p:cNvPr>
          <p:cNvSpPr>
            <a:spLocks noGrp="1"/>
          </p:cNvSpPr>
          <p:nvPr>
            <p:ph type="ftr" sz="quarter" idx="11"/>
          </p:nvPr>
        </p:nvSpPr>
        <p:spPr>
          <a:xfrm>
            <a:off x="5181601" y="6459785"/>
            <a:ext cx="3739340" cy="365125"/>
          </a:xfrm>
        </p:spPr>
        <p:txBody>
          <a:bodyPr>
            <a:normAutofit/>
          </a:bodyPr>
          <a:lstStyle/>
          <a:p>
            <a:pPr algn="l">
              <a:spcAft>
                <a:spcPts val="600"/>
              </a:spcAft>
            </a:pPr>
            <a:r>
              <a:rPr lang="en-US">
                <a:solidFill>
                  <a:schemeClr val="tx1">
                    <a:lumMod val="75000"/>
                    <a:lumOff val="25000"/>
                  </a:schemeClr>
                </a:solidFill>
              </a:rPr>
              <a:t>22AIE114 Term Project Final Evaluation</a:t>
            </a:r>
            <a:endParaRPr lang="en-IN">
              <a:solidFill>
                <a:schemeClr val="tx1">
                  <a:lumMod val="75000"/>
                  <a:lumOff val="25000"/>
                </a:schemeClr>
              </a:solidFill>
            </a:endParaRPr>
          </a:p>
        </p:txBody>
      </p:sp>
      <p:sp>
        <p:nvSpPr>
          <p:cNvPr id="4" name="Slide Number Placeholder 3">
            <a:extLst>
              <a:ext uri="{FF2B5EF4-FFF2-40B4-BE49-F238E27FC236}">
                <a16:creationId xmlns:a16="http://schemas.microsoft.com/office/drawing/2014/main" id="{AC87FCEF-9F3A-4901-805C-7EDF53045190}"/>
              </a:ext>
            </a:extLst>
          </p:cNvPr>
          <p:cNvSpPr>
            <a:spLocks noGrp="1"/>
          </p:cNvSpPr>
          <p:nvPr>
            <p:ph type="sldNum" sz="quarter" idx="12"/>
          </p:nvPr>
        </p:nvSpPr>
        <p:spPr>
          <a:xfrm>
            <a:off x="9900458" y="6459785"/>
            <a:ext cx="1312025" cy="365125"/>
          </a:xfrm>
        </p:spPr>
        <p:txBody>
          <a:bodyPr>
            <a:normAutofit/>
          </a:bodyPr>
          <a:lstStyle/>
          <a:p>
            <a:pPr>
              <a:spcAft>
                <a:spcPts val="600"/>
              </a:spcAft>
            </a:pPr>
            <a:fld id="{8EC9699F-75CC-43AA-BCD1-8CFB7C1576D8}" type="slidenum">
              <a:rPr lang="en-IN">
                <a:solidFill>
                  <a:schemeClr val="tx1">
                    <a:lumMod val="75000"/>
                    <a:lumOff val="25000"/>
                  </a:schemeClr>
                </a:solidFill>
              </a:rPr>
              <a:pPr>
                <a:spcAft>
                  <a:spcPts val="600"/>
                </a:spcAft>
              </a:pPr>
              <a:t>15</a:t>
            </a:fld>
            <a:endParaRPr lang="en-IN">
              <a:solidFill>
                <a:schemeClr val="tx1">
                  <a:lumMod val="75000"/>
                  <a:lumOff val="25000"/>
                </a:schemeClr>
              </a:solidFill>
            </a:endParaRPr>
          </a:p>
        </p:txBody>
      </p:sp>
    </p:spTree>
    <p:extLst>
      <p:ext uri="{BB962C8B-B14F-4D97-AF65-F5344CB8AC3E}">
        <p14:creationId xmlns:p14="http://schemas.microsoft.com/office/powerpoint/2010/main" val="2823336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DB71-C6E3-4DC8-89F5-F2F48BF415A7}"/>
              </a:ext>
            </a:extLst>
          </p:cNvPr>
          <p:cNvSpPr>
            <a:spLocks noGrp="1"/>
          </p:cNvSpPr>
          <p:nvPr>
            <p:ph type="title"/>
          </p:nvPr>
        </p:nvSpPr>
        <p:spPr/>
        <p:txBody>
          <a:bodyPr/>
          <a:lstStyle/>
          <a:p>
            <a:pPr algn="ctr"/>
            <a:r>
              <a:rPr lang="en-US" b="1">
                <a:latin typeface="Times New Roman" panose="02020603050405020304" pitchFamily="18" charset="0"/>
                <a:cs typeface="Times New Roman" panose="02020603050405020304" pitchFamily="18" charset="0"/>
              </a:rPr>
              <a:t>RESULTS</a:t>
            </a:r>
            <a:endParaRPr lang="en-I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B09F9AE-7FF1-4FD1-BD7D-3F563565EECF}"/>
              </a:ext>
            </a:extLst>
          </p:cNvPr>
          <p:cNvSpPr>
            <a:spLocks noGrp="1"/>
          </p:cNvSpPr>
          <p:nvPr>
            <p:ph idx="1"/>
          </p:nvPr>
        </p:nvSpPr>
        <p:spPr>
          <a:xfrm>
            <a:off x="1582189" y="1736877"/>
            <a:ext cx="9345881" cy="4023360"/>
          </a:xfrm>
        </p:spPr>
        <p:txBody>
          <a:bodyPr vert="horz" lIns="0" tIns="45720" rIns="0" bIns="45720" rtlCol="0" anchor="t">
            <a:normAutofit lnSpcReduction="10000"/>
          </a:bodyPr>
          <a:lstStyle/>
          <a:p>
            <a:pPr>
              <a:buFont typeface="Arial" panose="020B0604020202020204" pitchFamily="34" charset="0"/>
              <a:buChar char="•"/>
            </a:pPr>
            <a:endParaRPr lang="en-GB" sz="2000">
              <a:solidFill>
                <a:srgbClr val="404040"/>
              </a:solidFill>
              <a:latin typeface="Times New Roman"/>
              <a:cs typeface="Times New Roman"/>
            </a:endParaRPr>
          </a:p>
          <a:p>
            <a:pPr>
              <a:lnSpc>
                <a:spcPct val="100000"/>
              </a:lnSpc>
              <a:spcBef>
                <a:spcPts val="0"/>
              </a:spcBef>
              <a:spcAft>
                <a:spcPts val="0"/>
              </a:spcAft>
              <a:buFont typeface="Calibri" panose="020B0604020202020204" pitchFamily="34" charset="0"/>
              <a:buChar char="•"/>
            </a:pPr>
            <a:r>
              <a:rPr lang="en-IN">
                <a:solidFill>
                  <a:srgbClr val="444444"/>
                </a:solidFill>
                <a:latin typeface="Calibri"/>
                <a:cs typeface="Calibri"/>
              </a:rPr>
              <a:t>The basic principle of a </a:t>
            </a:r>
            <a:r>
              <a:rPr lang="en-IN" sz="2200">
                <a:solidFill>
                  <a:srgbClr val="404040"/>
                </a:solidFill>
                <a:latin typeface="Calibri"/>
                <a:cs typeface="Calibri"/>
              </a:rPr>
              <a:t>Industrial fire extinguisher</a:t>
            </a:r>
            <a:r>
              <a:rPr lang="en-IN">
                <a:solidFill>
                  <a:srgbClr val="444444"/>
                </a:solidFill>
                <a:latin typeface="Calibri"/>
                <a:cs typeface="Calibri"/>
              </a:rPr>
              <a:t> is to use sensors that detect fire and then use actuators to extinguish the fire. The sensors and actuators are controlled by the Arduino microcontroller.</a:t>
            </a:r>
            <a:endParaRPr lang="en-US">
              <a:solidFill>
                <a:srgbClr val="444444"/>
              </a:solidFill>
              <a:latin typeface="Calibri"/>
              <a:cs typeface="Calibri"/>
            </a:endParaRPr>
          </a:p>
          <a:p>
            <a:pPr>
              <a:lnSpc>
                <a:spcPct val="100000"/>
              </a:lnSpc>
              <a:spcBef>
                <a:spcPts val="0"/>
              </a:spcBef>
              <a:spcAft>
                <a:spcPts val="0"/>
              </a:spcAft>
              <a:buFont typeface="Calibri" panose="020B0604020202020204" pitchFamily="34" charset="0"/>
              <a:buChar char="•"/>
            </a:pPr>
            <a:r>
              <a:rPr lang="en-IN">
                <a:solidFill>
                  <a:srgbClr val="444444"/>
                </a:solidFill>
                <a:latin typeface="Calibri"/>
                <a:cs typeface="Calibri"/>
              </a:rPr>
              <a:t>The direction of fire detected by the sensors is  displayed on the LCD Display.</a:t>
            </a:r>
          </a:p>
          <a:p>
            <a:pPr>
              <a:lnSpc>
                <a:spcPct val="100000"/>
              </a:lnSpc>
              <a:spcBef>
                <a:spcPts val="0"/>
              </a:spcBef>
              <a:spcAft>
                <a:spcPts val="0"/>
              </a:spcAft>
              <a:buFont typeface="Calibri" panose="020B0604020202020204" pitchFamily="34" charset="0"/>
              <a:buChar char="•"/>
            </a:pPr>
            <a:r>
              <a:rPr lang="en-IN">
                <a:solidFill>
                  <a:srgbClr val="444444"/>
                </a:solidFill>
                <a:latin typeface="Calibri"/>
                <a:cs typeface="Calibri"/>
              </a:rPr>
              <a:t>The Robot has the Ability to Transfer the data that is displayed on the LCD display to an API using the </a:t>
            </a:r>
            <a:r>
              <a:rPr lang="en-IN" err="1">
                <a:solidFill>
                  <a:srgbClr val="444444"/>
                </a:solidFill>
                <a:latin typeface="Calibri"/>
                <a:cs typeface="Calibri"/>
              </a:rPr>
              <a:t>NodeMCU</a:t>
            </a:r>
            <a:r>
              <a:rPr lang="en-IN">
                <a:solidFill>
                  <a:srgbClr val="444444"/>
                </a:solidFill>
                <a:latin typeface="Calibri"/>
                <a:cs typeface="Calibri"/>
              </a:rPr>
              <a:t>.</a:t>
            </a:r>
          </a:p>
          <a:p>
            <a:pPr>
              <a:lnSpc>
                <a:spcPct val="100000"/>
              </a:lnSpc>
              <a:spcBef>
                <a:spcPts val="0"/>
              </a:spcBef>
              <a:spcAft>
                <a:spcPts val="0"/>
              </a:spcAft>
              <a:buFont typeface="Calibri" panose="020B0604020202020204" pitchFamily="34" charset="0"/>
              <a:buChar char="•"/>
            </a:pPr>
            <a:r>
              <a:rPr lang="en-IN">
                <a:solidFill>
                  <a:srgbClr val="444444"/>
                </a:solidFill>
                <a:latin typeface="Calibri"/>
                <a:cs typeface="Calibri"/>
              </a:rPr>
              <a:t>The advantages of an Arduino based fire fighting robot include:</a:t>
            </a:r>
            <a:endParaRPr lang="en-US">
              <a:solidFill>
                <a:srgbClr val="444444"/>
              </a:solidFill>
              <a:latin typeface="Calibri"/>
              <a:cs typeface="Calibri"/>
            </a:endParaRPr>
          </a:p>
          <a:p>
            <a:pPr>
              <a:lnSpc>
                <a:spcPct val="100000"/>
              </a:lnSpc>
              <a:spcBef>
                <a:spcPts val="0"/>
              </a:spcBef>
              <a:spcAft>
                <a:spcPts val="0"/>
              </a:spcAft>
              <a:buFont typeface="Calibri" panose="020B0604020202020204" pitchFamily="34" charset="0"/>
              <a:buChar char="•"/>
            </a:pPr>
            <a:r>
              <a:rPr lang="en-IN">
                <a:solidFill>
                  <a:srgbClr val="444444"/>
                </a:solidFill>
                <a:latin typeface="Calibri"/>
                <a:cs typeface="Calibri"/>
              </a:rPr>
              <a:t>It can automatically detect fire and extinguish it, which can save lives and property.</a:t>
            </a:r>
            <a:endParaRPr lang="en-US">
              <a:solidFill>
                <a:srgbClr val="444444"/>
              </a:solidFill>
              <a:latin typeface="Calibri"/>
              <a:cs typeface="Calibri"/>
            </a:endParaRPr>
          </a:p>
          <a:p>
            <a:pPr>
              <a:lnSpc>
                <a:spcPct val="100000"/>
              </a:lnSpc>
              <a:spcBef>
                <a:spcPts val="0"/>
              </a:spcBef>
              <a:spcAft>
                <a:spcPts val="0"/>
              </a:spcAft>
              <a:buFont typeface="Calibri" panose="020B0604020202020204" pitchFamily="34" charset="0"/>
              <a:buChar char="•"/>
            </a:pPr>
            <a:r>
              <a:rPr lang="en-IN">
                <a:solidFill>
                  <a:srgbClr val="444444"/>
                </a:solidFill>
                <a:latin typeface="Calibri"/>
                <a:cs typeface="Calibri"/>
              </a:rPr>
              <a:t>It is relatively inexpensive to </a:t>
            </a:r>
            <a:r>
              <a:rPr lang="en-IN" err="1">
                <a:solidFill>
                  <a:srgbClr val="444444"/>
                </a:solidFill>
                <a:latin typeface="Calibri"/>
                <a:cs typeface="Calibri"/>
              </a:rPr>
              <a:t>build.It</a:t>
            </a:r>
            <a:r>
              <a:rPr lang="en-IN">
                <a:solidFill>
                  <a:srgbClr val="444444"/>
                </a:solidFill>
                <a:latin typeface="Calibri"/>
                <a:cs typeface="Calibri"/>
              </a:rPr>
              <a:t> is easy to program and modify.</a:t>
            </a:r>
            <a:endParaRPr lang="en-US">
              <a:solidFill>
                <a:srgbClr val="444444"/>
              </a:solidFill>
              <a:latin typeface="Calibri"/>
              <a:cs typeface="Calibri"/>
            </a:endParaRPr>
          </a:p>
          <a:p>
            <a:pPr>
              <a:lnSpc>
                <a:spcPct val="100000"/>
              </a:lnSpc>
              <a:spcBef>
                <a:spcPts val="0"/>
              </a:spcBef>
              <a:spcAft>
                <a:spcPts val="0"/>
              </a:spcAft>
              <a:buFont typeface="Calibri" panose="020B0604020202020204" pitchFamily="34" charset="0"/>
              <a:buChar char="•"/>
            </a:pPr>
            <a:r>
              <a:rPr lang="en-IN">
                <a:solidFill>
                  <a:srgbClr val="444444"/>
                </a:solidFill>
                <a:latin typeface="Calibri"/>
                <a:cs typeface="Calibri"/>
              </a:rPr>
              <a:t>Overall, an Arduino based fire fighting robot is a promising technology that has the potential to save lives and property. However, there are still some limitations that need to be addressed before these robots can be widely deployed.</a:t>
            </a:r>
            <a:endParaRPr lang="en-US">
              <a:solidFill>
                <a:srgbClr val="444444"/>
              </a:solidFill>
              <a:latin typeface="Calibri"/>
              <a:cs typeface="Calibri"/>
            </a:endParaRPr>
          </a:p>
          <a:p>
            <a:pPr>
              <a:buFont typeface="Arial" panose="020B0604020202020204" pitchFamily="34" charset="0"/>
              <a:buChar char="•"/>
            </a:pPr>
            <a:endParaRPr lang="en-GB">
              <a:solidFill>
                <a:schemeClr val="tx1"/>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7AD0742F-D30F-ACEA-3E1F-FC5A53DC0EBB}"/>
              </a:ext>
            </a:extLst>
          </p:cNvPr>
          <p:cNvSpPr>
            <a:spLocks noGrp="1"/>
          </p:cNvSpPr>
          <p:nvPr>
            <p:ph type="dt" sz="half" idx="10"/>
          </p:nvPr>
        </p:nvSpPr>
        <p:spPr/>
        <p:txBody>
          <a:bodyPr/>
          <a:lstStyle/>
          <a:p>
            <a:fld id="{13436555-846A-4FA6-87D6-B7B37931FE91}" type="datetime1">
              <a:rPr lang="en-US" smtClean="0"/>
              <a:t>8/23/2023</a:t>
            </a:fld>
            <a:endParaRPr lang="en-IN"/>
          </a:p>
        </p:txBody>
      </p:sp>
      <p:sp>
        <p:nvSpPr>
          <p:cNvPr id="6" name="Footer Placeholder 5">
            <a:extLst>
              <a:ext uri="{FF2B5EF4-FFF2-40B4-BE49-F238E27FC236}">
                <a16:creationId xmlns:a16="http://schemas.microsoft.com/office/drawing/2014/main" id="{98D39214-411E-43BF-BA70-3A9D08E8F409}"/>
              </a:ext>
            </a:extLst>
          </p:cNvPr>
          <p:cNvSpPr>
            <a:spLocks noGrp="1"/>
          </p:cNvSpPr>
          <p:nvPr>
            <p:ph type="ftr" sz="quarter" idx="11"/>
          </p:nvPr>
        </p:nvSpPr>
        <p:spPr/>
        <p:txBody>
          <a:bodyPr/>
          <a:lstStyle/>
          <a:p>
            <a:r>
              <a:rPr lang="en-US"/>
              <a:t>22AIE114 Term Project Final Evaluation</a:t>
            </a:r>
            <a:endParaRPr lang="en-IN"/>
          </a:p>
        </p:txBody>
      </p:sp>
      <p:sp>
        <p:nvSpPr>
          <p:cNvPr id="4" name="Slide Number Placeholder 3">
            <a:extLst>
              <a:ext uri="{FF2B5EF4-FFF2-40B4-BE49-F238E27FC236}">
                <a16:creationId xmlns:a16="http://schemas.microsoft.com/office/drawing/2014/main" id="{664EBCD6-5E38-4F35-AF0D-49429197D1FD}"/>
              </a:ext>
            </a:extLst>
          </p:cNvPr>
          <p:cNvSpPr>
            <a:spLocks noGrp="1"/>
          </p:cNvSpPr>
          <p:nvPr>
            <p:ph type="sldNum" sz="quarter" idx="12"/>
          </p:nvPr>
        </p:nvSpPr>
        <p:spPr/>
        <p:txBody>
          <a:bodyPr/>
          <a:lstStyle/>
          <a:p>
            <a:fld id="{8EC9699F-75CC-43AA-BCD1-8CFB7C1576D8}" type="slidenum">
              <a:rPr lang="en-IN" smtClean="0"/>
              <a:t>16</a:t>
            </a:fld>
            <a:endParaRPr lang="en-IN"/>
          </a:p>
        </p:txBody>
      </p:sp>
    </p:spTree>
    <p:extLst>
      <p:ext uri="{BB962C8B-B14F-4D97-AF65-F5344CB8AC3E}">
        <p14:creationId xmlns:p14="http://schemas.microsoft.com/office/powerpoint/2010/main" val="2667599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80988-B646-2E40-3543-753BAB13D930}"/>
              </a:ext>
            </a:extLst>
          </p:cNvPr>
          <p:cNvSpPr>
            <a:spLocks noGrp="1"/>
          </p:cNvSpPr>
          <p:nvPr>
            <p:ph type="title"/>
          </p:nvPr>
        </p:nvSpPr>
        <p:spPr>
          <a:xfrm>
            <a:off x="1097280" y="286603"/>
            <a:ext cx="10058400" cy="1450757"/>
          </a:xfrm>
        </p:spPr>
        <p:txBody>
          <a:bodyPr>
            <a:normAutofit/>
          </a:bodyPr>
          <a:lstStyle/>
          <a:p>
            <a:r>
              <a:rPr lang="en-US" b="1">
                <a:latin typeface="Times New Roman"/>
                <a:cs typeface="Times New Roman"/>
              </a:rPr>
              <a:t>                      RESULTS</a:t>
            </a:r>
            <a:endParaRPr lang="en-US"/>
          </a:p>
        </p:txBody>
      </p:sp>
      <p:pic>
        <p:nvPicPr>
          <p:cNvPr id="10" name="Picture 9" descr="A rectangular object with a blue screen&#10;&#10;Description automatically generated">
            <a:extLst>
              <a:ext uri="{FF2B5EF4-FFF2-40B4-BE49-F238E27FC236}">
                <a16:creationId xmlns:a16="http://schemas.microsoft.com/office/drawing/2014/main" id="{DCD54129-DF27-32F8-7923-486496F08A5B}"/>
              </a:ext>
            </a:extLst>
          </p:cNvPr>
          <p:cNvPicPr>
            <a:picLocks noChangeAspect="1"/>
          </p:cNvPicPr>
          <p:nvPr/>
        </p:nvPicPr>
        <p:blipFill rotWithShape="1">
          <a:blip r:embed="rId2"/>
          <a:srcRect l="13911" r="21843" b="-2"/>
          <a:stretch/>
        </p:blipFill>
        <p:spPr>
          <a:xfrm>
            <a:off x="477046" y="1871495"/>
            <a:ext cx="2376058" cy="1655073"/>
          </a:xfrm>
          <a:prstGeom prst="rect">
            <a:avLst/>
          </a:prstGeom>
        </p:spPr>
      </p:pic>
      <p:pic>
        <p:nvPicPr>
          <p:cNvPr id="7" name="Content Placeholder 6" descr="A screen with text on it&#10;&#10;Description automatically generated">
            <a:extLst>
              <a:ext uri="{FF2B5EF4-FFF2-40B4-BE49-F238E27FC236}">
                <a16:creationId xmlns:a16="http://schemas.microsoft.com/office/drawing/2014/main" id="{D6805F31-30C2-2F9E-80A0-0AD4E95EE62D}"/>
              </a:ext>
            </a:extLst>
          </p:cNvPr>
          <p:cNvPicPr>
            <a:picLocks noChangeAspect="1"/>
          </p:cNvPicPr>
          <p:nvPr/>
        </p:nvPicPr>
        <p:blipFill rotWithShape="1">
          <a:blip r:embed="rId3"/>
          <a:srcRect l="17132" r="18623" b="-2"/>
          <a:stretch/>
        </p:blipFill>
        <p:spPr>
          <a:xfrm>
            <a:off x="3383766" y="1916318"/>
            <a:ext cx="2376057" cy="1655073"/>
          </a:xfrm>
          <a:prstGeom prst="rect">
            <a:avLst/>
          </a:prstGeom>
        </p:spPr>
      </p:pic>
      <p:pic>
        <p:nvPicPr>
          <p:cNvPr id="8" name="Picture 7" descr="A screen with text on it&#10;&#10;Description automatically generated">
            <a:extLst>
              <a:ext uri="{FF2B5EF4-FFF2-40B4-BE49-F238E27FC236}">
                <a16:creationId xmlns:a16="http://schemas.microsoft.com/office/drawing/2014/main" id="{66ED372C-C4C4-4F2D-B1D1-180B6D7682F8}"/>
              </a:ext>
            </a:extLst>
          </p:cNvPr>
          <p:cNvPicPr>
            <a:picLocks noChangeAspect="1"/>
          </p:cNvPicPr>
          <p:nvPr/>
        </p:nvPicPr>
        <p:blipFill rotWithShape="1">
          <a:blip r:embed="rId4"/>
          <a:srcRect l="14150" r="21605" b="-2"/>
          <a:stretch/>
        </p:blipFill>
        <p:spPr>
          <a:xfrm>
            <a:off x="477046" y="3705525"/>
            <a:ext cx="2376058" cy="1655073"/>
          </a:xfrm>
          <a:prstGeom prst="rect">
            <a:avLst/>
          </a:prstGeom>
        </p:spPr>
      </p:pic>
      <p:pic>
        <p:nvPicPr>
          <p:cNvPr id="3" name="Content Placeholder 2" descr="A blue rectangular device with a blue screen&#10;&#10;Description automatically generated">
            <a:extLst>
              <a:ext uri="{FF2B5EF4-FFF2-40B4-BE49-F238E27FC236}">
                <a16:creationId xmlns:a16="http://schemas.microsoft.com/office/drawing/2014/main" id="{7205080B-E346-625D-B0CC-98989663AA50}"/>
              </a:ext>
            </a:extLst>
          </p:cNvPr>
          <p:cNvPicPr>
            <a:picLocks noGrp="1" noChangeAspect="1"/>
          </p:cNvPicPr>
          <p:nvPr>
            <p:ph idx="1"/>
          </p:nvPr>
        </p:nvPicPr>
        <p:blipFill rotWithShape="1">
          <a:blip r:embed="rId5"/>
          <a:srcRect l="14865" t="27027" r="20779" b="14178"/>
          <a:stretch/>
        </p:blipFill>
        <p:spPr>
          <a:xfrm rot="5400000">
            <a:off x="3929179" y="2976507"/>
            <a:ext cx="1597417" cy="3266553"/>
          </a:xfrm>
        </p:spPr>
      </p:pic>
      <p:sp>
        <p:nvSpPr>
          <p:cNvPr id="4" name="Date Placeholder 3">
            <a:extLst>
              <a:ext uri="{FF2B5EF4-FFF2-40B4-BE49-F238E27FC236}">
                <a16:creationId xmlns:a16="http://schemas.microsoft.com/office/drawing/2014/main" id="{EB90C79A-8B59-ED88-B0FF-CFBBF340FDD2}"/>
              </a:ext>
            </a:extLst>
          </p:cNvPr>
          <p:cNvSpPr>
            <a:spLocks noGrp="1"/>
          </p:cNvSpPr>
          <p:nvPr>
            <p:ph type="dt" sz="half" idx="10"/>
          </p:nvPr>
        </p:nvSpPr>
        <p:spPr>
          <a:xfrm>
            <a:off x="1097280" y="6459785"/>
            <a:ext cx="2472271" cy="365125"/>
          </a:xfrm>
        </p:spPr>
        <p:txBody>
          <a:bodyPr>
            <a:normAutofit/>
          </a:bodyPr>
          <a:lstStyle/>
          <a:p>
            <a:pPr>
              <a:spcAft>
                <a:spcPts val="600"/>
              </a:spcAft>
            </a:pPr>
            <a:fld id="{B87D76C7-BDD6-4BF2-AD5D-6FD7C33D123E}" type="datetime1">
              <a:rPr lang="en-US" smtClean="0"/>
              <a:pPr>
                <a:spcAft>
                  <a:spcPts val="600"/>
                </a:spcAft>
              </a:pPr>
              <a:t>8/23/2023</a:t>
            </a:fld>
            <a:endParaRPr lang="en-IN"/>
          </a:p>
        </p:txBody>
      </p:sp>
      <p:sp>
        <p:nvSpPr>
          <p:cNvPr id="5" name="Footer Placeholder 4">
            <a:extLst>
              <a:ext uri="{FF2B5EF4-FFF2-40B4-BE49-F238E27FC236}">
                <a16:creationId xmlns:a16="http://schemas.microsoft.com/office/drawing/2014/main" id="{2BBCC2A1-5015-BAE7-FCD5-AF79D922C75B}"/>
              </a:ext>
            </a:extLst>
          </p:cNvPr>
          <p:cNvSpPr>
            <a:spLocks noGrp="1"/>
          </p:cNvSpPr>
          <p:nvPr>
            <p:ph type="ftr" sz="quarter" idx="11"/>
          </p:nvPr>
        </p:nvSpPr>
        <p:spPr>
          <a:xfrm>
            <a:off x="3686185" y="6459785"/>
            <a:ext cx="4822804" cy="365125"/>
          </a:xfrm>
        </p:spPr>
        <p:txBody>
          <a:bodyPr>
            <a:normAutofit/>
          </a:bodyPr>
          <a:lstStyle/>
          <a:p>
            <a:pPr>
              <a:spcAft>
                <a:spcPts val="600"/>
              </a:spcAft>
            </a:pPr>
            <a:r>
              <a:rPr lang="en-US"/>
              <a:t>22AIE114 Term Project Final Evaluation</a:t>
            </a:r>
            <a:endParaRPr lang="en-IN"/>
          </a:p>
        </p:txBody>
      </p:sp>
      <p:sp>
        <p:nvSpPr>
          <p:cNvPr id="6" name="Slide Number Placeholder 5">
            <a:extLst>
              <a:ext uri="{FF2B5EF4-FFF2-40B4-BE49-F238E27FC236}">
                <a16:creationId xmlns:a16="http://schemas.microsoft.com/office/drawing/2014/main" id="{D73A8E31-0D74-D709-0956-3BBA7053752B}"/>
              </a:ext>
            </a:extLst>
          </p:cNvPr>
          <p:cNvSpPr>
            <a:spLocks noGrp="1"/>
          </p:cNvSpPr>
          <p:nvPr>
            <p:ph type="sldNum" sz="quarter" idx="12"/>
          </p:nvPr>
        </p:nvSpPr>
        <p:spPr>
          <a:xfrm>
            <a:off x="9900458" y="6459785"/>
            <a:ext cx="1312025" cy="365125"/>
          </a:xfrm>
        </p:spPr>
        <p:txBody>
          <a:bodyPr>
            <a:normAutofit/>
          </a:bodyPr>
          <a:lstStyle/>
          <a:p>
            <a:pPr>
              <a:spcAft>
                <a:spcPts val="600"/>
              </a:spcAft>
            </a:pPr>
            <a:fld id="{8EC9699F-75CC-43AA-BCD1-8CFB7C1576D8}" type="slidenum">
              <a:rPr lang="en-IN" smtClean="0"/>
              <a:pPr>
                <a:spcAft>
                  <a:spcPts val="600"/>
                </a:spcAft>
              </a:pPr>
              <a:t>17</a:t>
            </a:fld>
            <a:endParaRPr lang="en-IN"/>
          </a:p>
        </p:txBody>
      </p:sp>
      <p:pic>
        <p:nvPicPr>
          <p:cNvPr id="11" name="Picture 10" descr="A screenshot of a chat&#10;&#10;Description automatically generated">
            <a:extLst>
              <a:ext uri="{FF2B5EF4-FFF2-40B4-BE49-F238E27FC236}">
                <a16:creationId xmlns:a16="http://schemas.microsoft.com/office/drawing/2014/main" id="{884F7CCC-31B5-1357-EA7D-D92FEB3F99FF}"/>
              </a:ext>
            </a:extLst>
          </p:cNvPr>
          <p:cNvPicPr>
            <a:picLocks noChangeAspect="1"/>
          </p:cNvPicPr>
          <p:nvPr/>
        </p:nvPicPr>
        <p:blipFill rotWithShape="1">
          <a:blip r:embed="rId6"/>
          <a:srcRect l="-1843" t="6664" r="6725" b="47172"/>
          <a:stretch/>
        </p:blipFill>
        <p:spPr>
          <a:xfrm>
            <a:off x="6549476" y="1918604"/>
            <a:ext cx="2585649" cy="3950157"/>
          </a:xfrm>
          <a:prstGeom prst="rect">
            <a:avLst/>
          </a:prstGeom>
        </p:spPr>
      </p:pic>
      <p:pic>
        <p:nvPicPr>
          <p:cNvPr id="16" name="Picture 15" descr="A screenshot of a chat&#10;&#10;Description automatically generated">
            <a:extLst>
              <a:ext uri="{FF2B5EF4-FFF2-40B4-BE49-F238E27FC236}">
                <a16:creationId xmlns:a16="http://schemas.microsoft.com/office/drawing/2014/main" id="{2C60B2F9-B0DB-5CA8-AED9-E4E9A6E3ADCA}"/>
              </a:ext>
            </a:extLst>
          </p:cNvPr>
          <p:cNvPicPr>
            <a:picLocks noChangeAspect="1"/>
          </p:cNvPicPr>
          <p:nvPr/>
        </p:nvPicPr>
        <p:blipFill rotWithShape="1">
          <a:blip r:embed="rId6"/>
          <a:srcRect t="46322" r="855" b="-273"/>
          <a:stretch/>
        </p:blipFill>
        <p:spPr>
          <a:xfrm>
            <a:off x="9261944" y="1920688"/>
            <a:ext cx="2319057" cy="3945680"/>
          </a:xfrm>
          <a:prstGeom prst="rect">
            <a:avLst/>
          </a:prstGeom>
        </p:spPr>
      </p:pic>
    </p:spTree>
    <p:extLst>
      <p:ext uri="{BB962C8B-B14F-4D97-AF65-F5344CB8AC3E}">
        <p14:creationId xmlns:p14="http://schemas.microsoft.com/office/powerpoint/2010/main" val="2286803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7" name="System check">
            <a:hlinkClick r:id="" action="ppaction://media"/>
            <a:extLst>
              <a:ext uri="{FF2B5EF4-FFF2-40B4-BE49-F238E27FC236}">
                <a16:creationId xmlns:a16="http://schemas.microsoft.com/office/drawing/2014/main" id="{433F9BFC-60A0-5610-B85F-BD4BEA7E6B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4558" y="1185478"/>
            <a:ext cx="7340225" cy="4150867"/>
          </a:xfrm>
          <a:prstGeom prst="rect">
            <a:avLst/>
          </a:prstGeom>
        </p:spPr>
      </p:pic>
      <p:sp>
        <p:nvSpPr>
          <p:cNvPr id="20" name="Rectangle 19">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CB76A66-10A6-E546-6251-56343CC55F06}"/>
              </a:ext>
            </a:extLst>
          </p:cNvPr>
          <p:cNvSpPr>
            <a:spLocks noGrp="1"/>
          </p:cNvSpPr>
          <p:nvPr>
            <p:ph type="title" idx="4294967295"/>
          </p:nvPr>
        </p:nvSpPr>
        <p:spPr>
          <a:xfrm>
            <a:off x="8096885" y="640080"/>
            <a:ext cx="3659246" cy="2926080"/>
          </a:xfrm>
        </p:spPr>
        <p:txBody>
          <a:bodyPr vert="horz" lIns="91440" tIns="45720" rIns="91440" bIns="45720" rtlCol="0" anchor="b">
            <a:normAutofit/>
          </a:bodyPr>
          <a:lstStyle/>
          <a:p>
            <a:r>
              <a:rPr lang="en-US" sz="3100" b="1">
                <a:solidFill>
                  <a:srgbClr val="FFFFFF"/>
                </a:solidFill>
              </a:rPr>
              <a:t>                         RESULTS</a:t>
            </a:r>
            <a:endParaRPr lang="en-US" sz="3100">
              <a:solidFill>
                <a:srgbClr val="FFFFFF"/>
              </a:solidFill>
            </a:endParaRPr>
          </a:p>
        </p:txBody>
      </p:sp>
      <p:sp>
        <p:nvSpPr>
          <p:cNvPr id="5" name="Footer Placeholder 4">
            <a:extLst>
              <a:ext uri="{FF2B5EF4-FFF2-40B4-BE49-F238E27FC236}">
                <a16:creationId xmlns:a16="http://schemas.microsoft.com/office/drawing/2014/main" id="{767F2711-0EE1-400E-8013-D6F1052D1EC3}"/>
              </a:ext>
            </a:extLst>
          </p:cNvPr>
          <p:cNvSpPr>
            <a:spLocks noGrp="1"/>
          </p:cNvSpPr>
          <p:nvPr>
            <p:ph type="ftr" sz="quarter" idx="11"/>
          </p:nvPr>
        </p:nvSpPr>
        <p:spPr>
          <a:xfrm>
            <a:off x="274849" y="6459785"/>
            <a:ext cx="7050183" cy="365125"/>
          </a:xfrm>
        </p:spPr>
        <p:txBody>
          <a:bodyPr vert="horz" lIns="91440" tIns="45720" rIns="91440" bIns="45720" rtlCol="0" anchor="ctr">
            <a:normAutofit/>
          </a:bodyPr>
          <a:lstStyle/>
          <a:p>
            <a:pPr algn="l" defTabSz="914400">
              <a:spcAft>
                <a:spcPts val="600"/>
              </a:spcAft>
            </a:pPr>
            <a:r>
              <a:rPr lang="en-US" kern="1200" cap="all" baseline="0">
                <a:solidFill>
                  <a:schemeClr val="tx2"/>
                </a:solidFill>
                <a:latin typeface="+mn-lt"/>
                <a:ea typeface="+mn-ea"/>
                <a:cs typeface="+mn-cs"/>
              </a:rPr>
              <a:t>22AIE114 Term Project Final Evaluation</a:t>
            </a:r>
          </a:p>
        </p:txBody>
      </p:sp>
      <p:sp>
        <p:nvSpPr>
          <p:cNvPr id="22" name="Rectangle 21">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a:extLst>
              <a:ext uri="{FF2B5EF4-FFF2-40B4-BE49-F238E27FC236}">
                <a16:creationId xmlns:a16="http://schemas.microsoft.com/office/drawing/2014/main" id="{61BAE67B-B065-186A-BB97-B636A5ACF285}"/>
              </a:ext>
            </a:extLst>
          </p:cNvPr>
          <p:cNvSpPr>
            <a:spLocks noGrp="1"/>
          </p:cNvSpPr>
          <p:nvPr>
            <p:ph type="dt" sz="half" idx="10"/>
          </p:nvPr>
        </p:nvSpPr>
        <p:spPr>
          <a:xfrm>
            <a:off x="8096885" y="6459785"/>
            <a:ext cx="2787425" cy="365125"/>
          </a:xfrm>
        </p:spPr>
        <p:txBody>
          <a:bodyPr vert="horz" lIns="91440" tIns="45720" rIns="91440" bIns="45720" rtlCol="0" anchor="ctr">
            <a:normAutofit/>
          </a:bodyPr>
          <a:lstStyle/>
          <a:p>
            <a:pPr defTabSz="914400">
              <a:spcAft>
                <a:spcPts val="600"/>
              </a:spcAft>
            </a:pPr>
            <a:fld id="{B87D76C7-BDD6-4BF2-AD5D-6FD7C33D123E}" type="datetime1">
              <a:rPr lang="en-US" smtClean="0"/>
              <a:pPr defTabSz="914400">
                <a:spcAft>
                  <a:spcPts val="600"/>
                </a:spcAft>
              </a:pPr>
              <a:t>8/23/2023</a:t>
            </a:fld>
            <a:endParaRPr lang="en-US"/>
          </a:p>
        </p:txBody>
      </p:sp>
      <p:sp>
        <p:nvSpPr>
          <p:cNvPr id="6" name="Slide Number Placeholder 5">
            <a:extLst>
              <a:ext uri="{FF2B5EF4-FFF2-40B4-BE49-F238E27FC236}">
                <a16:creationId xmlns:a16="http://schemas.microsoft.com/office/drawing/2014/main" id="{94BFA2FB-6C81-7F63-58A2-C8699A2A65B1}"/>
              </a:ext>
            </a:extLst>
          </p:cNvPr>
          <p:cNvSpPr>
            <a:spLocks noGrp="1"/>
          </p:cNvSpPr>
          <p:nvPr>
            <p:ph type="sldNum" sz="quarter" idx="12"/>
          </p:nvPr>
        </p:nvSpPr>
        <p:spPr>
          <a:xfrm>
            <a:off x="11030574" y="6459785"/>
            <a:ext cx="725557" cy="365125"/>
          </a:xfrm>
        </p:spPr>
        <p:txBody>
          <a:bodyPr vert="horz" lIns="91440" tIns="45720" rIns="91440" bIns="45720" rtlCol="0" anchor="ctr">
            <a:normAutofit/>
          </a:bodyPr>
          <a:lstStyle/>
          <a:p>
            <a:pPr defTabSz="914400">
              <a:spcAft>
                <a:spcPts val="600"/>
              </a:spcAft>
            </a:pPr>
            <a:fld id="{8EC9699F-75CC-43AA-BCD1-8CFB7C1576D8}" type="slidenum">
              <a:rPr lang="en-US" smtClean="0"/>
              <a:pPr defTabSz="914400">
                <a:spcAft>
                  <a:spcPts val="600"/>
                </a:spcAft>
              </a:pPr>
              <a:t>18</a:t>
            </a:fld>
            <a:endParaRPr lang="en-US"/>
          </a:p>
        </p:txBody>
      </p:sp>
    </p:spTree>
    <p:extLst>
      <p:ext uri="{BB962C8B-B14F-4D97-AF65-F5344CB8AC3E}">
        <p14:creationId xmlns:p14="http://schemas.microsoft.com/office/powerpoint/2010/main" val="148266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A289-C0FD-F65F-F086-A9D94CB66B94}"/>
              </a:ext>
            </a:extLst>
          </p:cNvPr>
          <p:cNvSpPr>
            <a:spLocks noGrp="1"/>
          </p:cNvSpPr>
          <p:nvPr>
            <p:ph type="title"/>
          </p:nvPr>
        </p:nvSpPr>
        <p:spPr>
          <a:xfrm>
            <a:off x="948838" y="-384"/>
            <a:ext cx="10058400" cy="1450757"/>
          </a:xfrm>
        </p:spPr>
        <p:txBody>
          <a:bodyPr/>
          <a:lstStyle/>
          <a:p>
            <a:r>
              <a:rPr lang="en-US" b="1">
                <a:latin typeface="Times New Roman"/>
                <a:cs typeface="Times New Roman"/>
              </a:rPr>
              <a:t>                    REFERENCES </a:t>
            </a:r>
            <a:endParaRPr lang="en-US"/>
          </a:p>
        </p:txBody>
      </p:sp>
      <p:sp>
        <p:nvSpPr>
          <p:cNvPr id="3" name="Content Placeholder 2">
            <a:extLst>
              <a:ext uri="{FF2B5EF4-FFF2-40B4-BE49-F238E27FC236}">
                <a16:creationId xmlns:a16="http://schemas.microsoft.com/office/drawing/2014/main" id="{E013D3BC-64F5-361D-FDBB-67CC0D1FB4A7}"/>
              </a:ext>
            </a:extLst>
          </p:cNvPr>
          <p:cNvSpPr>
            <a:spLocks noGrp="1"/>
          </p:cNvSpPr>
          <p:nvPr>
            <p:ph idx="1"/>
          </p:nvPr>
        </p:nvSpPr>
        <p:spPr>
          <a:xfrm>
            <a:off x="800397" y="1853650"/>
            <a:ext cx="10432473" cy="4183677"/>
          </a:xfrm>
        </p:spPr>
        <p:txBody>
          <a:bodyPr vert="horz" lIns="0" tIns="45720" rIns="0" bIns="45720" rtlCol="0" anchor="t">
            <a:normAutofit fontScale="85000" lnSpcReduction="20000"/>
          </a:bodyPr>
          <a:lstStyle/>
          <a:p>
            <a:r>
              <a:rPr lang="en-IN" sz="1800">
                <a:solidFill>
                  <a:schemeClr val="tx1"/>
                </a:solidFill>
                <a:latin typeface="Segoe UI"/>
                <a:cs typeface="Segoe UI"/>
              </a:rPr>
              <a:t>1.</a:t>
            </a:r>
            <a:r>
              <a:rPr lang="en-IN" sz="1800">
                <a:latin typeface="Segoe UI"/>
                <a:cs typeface="Segoe UI"/>
              </a:rPr>
              <a:t>Nagesh, M. S., T. V. Deepika, and Dr M. Shivakumar Stafford </a:t>
            </a:r>
            <a:r>
              <a:rPr lang="en-IN" sz="1800" err="1">
                <a:latin typeface="Segoe UI"/>
                <a:cs typeface="Segoe UI"/>
              </a:rPr>
              <a:t>Michahial</a:t>
            </a:r>
            <a:r>
              <a:rPr lang="en-IN" sz="1800">
                <a:latin typeface="Segoe UI"/>
                <a:cs typeface="Segoe UI"/>
              </a:rPr>
              <a:t>. "Fire Extinguishing Robot." International Journal of Advanced Research in Computer and Communication Engineering 5, no. 12 (2016): 2278-1021.</a:t>
            </a:r>
          </a:p>
          <a:p>
            <a:r>
              <a:rPr lang="en-IN" sz="1800">
                <a:latin typeface="Segoe UI"/>
                <a:cs typeface="Segoe UI"/>
              </a:rPr>
              <a:t>2.Rakib, </a:t>
            </a:r>
            <a:r>
              <a:rPr lang="en-IN" sz="1800" err="1">
                <a:latin typeface="Segoe UI"/>
                <a:cs typeface="Segoe UI"/>
              </a:rPr>
              <a:t>Tawfiqur</a:t>
            </a:r>
            <a:r>
              <a:rPr lang="en-IN" sz="1800">
                <a:latin typeface="Segoe UI"/>
                <a:cs typeface="Segoe UI"/>
              </a:rPr>
              <a:t> &amp; Sarkar, M. (2016). Design and Fabrication of an Autonomous Fire Fighting Robot with </a:t>
            </a:r>
            <a:r>
              <a:rPr lang="en-IN" sz="1800" err="1">
                <a:latin typeface="Segoe UI"/>
                <a:cs typeface="Segoe UI"/>
              </a:rPr>
              <a:t>Multisensor</a:t>
            </a:r>
            <a:r>
              <a:rPr lang="en-IN" sz="1800">
                <a:latin typeface="Segoe UI"/>
                <a:cs typeface="Segoe UI"/>
              </a:rPr>
              <a:t> Fire Detection Using PID Controller. 10.1109/ICIEV.2016.7760132.</a:t>
            </a:r>
          </a:p>
          <a:p>
            <a:r>
              <a:rPr lang="en-IN" sz="1800">
                <a:latin typeface="Segoe UI"/>
                <a:cs typeface="Segoe UI"/>
              </a:rPr>
              <a:t>3.A.  </a:t>
            </a:r>
            <a:r>
              <a:rPr lang="en-IN" sz="1800" err="1">
                <a:latin typeface="Segoe UI"/>
                <a:cs typeface="Segoe UI"/>
              </a:rPr>
              <a:t>Viguria</a:t>
            </a:r>
            <a:r>
              <a:rPr lang="en-IN" sz="1800">
                <a:latin typeface="Segoe UI"/>
                <a:cs typeface="Segoe UI"/>
              </a:rPr>
              <a:t>,  I.  Maza,  and  A.  Ollero,  "Distributed  service-based cooperation  in aerial/ground robot  teams  applied to  fire  detection and extinguishing missions," Advanced Robotics, vol. 24,  no. 1-2, pp.  1-23, January 2010</a:t>
            </a:r>
          </a:p>
          <a:p>
            <a:r>
              <a:rPr lang="en-IN" sz="1800">
                <a:latin typeface="Segoe UI"/>
                <a:cs typeface="Segoe UI"/>
              </a:rPr>
              <a:t>4.</a:t>
            </a:r>
            <a:r>
              <a:rPr lang="en-IN" sz="1800">
                <a:solidFill>
                  <a:srgbClr val="404040"/>
                </a:solidFill>
                <a:latin typeface="Segoe UI"/>
                <a:cs typeface="Segoe UI"/>
              </a:rPr>
              <a:t> </a:t>
            </a:r>
            <a:r>
              <a:rPr lang="en-IN" sz="1800" err="1">
                <a:solidFill>
                  <a:srgbClr val="404040"/>
                </a:solidFill>
                <a:latin typeface="Segoe UI"/>
                <a:cs typeface="Segoe UI"/>
              </a:rPr>
              <a:t>N</a:t>
            </a:r>
            <a:r>
              <a:rPr lang="en-IN" sz="1800" err="1">
                <a:solidFill>
                  <a:schemeClr val="tx1"/>
                </a:solidFill>
                <a:latin typeface="Segoe UI"/>
                <a:cs typeface="Segoe UI"/>
              </a:rPr>
              <a:t>ivennesh</a:t>
            </a:r>
            <a:r>
              <a:rPr lang="en-IN" sz="1800">
                <a:solidFill>
                  <a:schemeClr val="tx1"/>
                </a:solidFill>
                <a:latin typeface="Segoe UI"/>
                <a:cs typeface="Segoe UI"/>
              </a:rPr>
              <a:t>, N., Sathiabalan, L., </a:t>
            </a:r>
            <a:r>
              <a:rPr lang="en-IN" sz="1800" err="1">
                <a:solidFill>
                  <a:schemeClr val="tx1"/>
                </a:solidFill>
                <a:latin typeface="Segoe UI"/>
                <a:cs typeface="Segoe UI"/>
              </a:rPr>
              <a:t>Lokimi</a:t>
            </a:r>
            <a:r>
              <a:rPr lang="en-IN" sz="1800">
                <a:solidFill>
                  <a:schemeClr val="tx1"/>
                </a:solidFill>
                <a:latin typeface="Segoe UI"/>
                <a:cs typeface="Segoe UI"/>
              </a:rPr>
              <a:t>, A. F., Jin, O. Z., </a:t>
            </a:r>
            <a:r>
              <a:rPr lang="en-IN" sz="1800" err="1">
                <a:solidFill>
                  <a:schemeClr val="tx1"/>
                </a:solidFill>
                <a:latin typeface="Segoe UI"/>
                <a:cs typeface="Segoe UI"/>
              </a:rPr>
              <a:t>Hasrin</a:t>
            </a:r>
            <a:r>
              <a:rPr lang="en-IN" sz="1800">
                <a:solidFill>
                  <a:schemeClr val="tx1"/>
                </a:solidFill>
                <a:latin typeface="Segoe UI"/>
                <a:cs typeface="Segoe UI"/>
              </a:rPr>
              <a:t>, N. S., Zain, A. S., Ramli, N., Zakaria, H. L., Ariffin, W. N., Hashim, N. B., &amp; Taib, M. H. (2021). Fire Detection and Water Discharge Activity for Fire Fighting Robots using IoT.</a:t>
            </a:r>
          </a:p>
          <a:p>
            <a:r>
              <a:rPr lang="en-IN" sz="1800">
                <a:latin typeface="Segoe UI"/>
                <a:cs typeface="Segoe UI"/>
              </a:rPr>
              <a:t>5</a:t>
            </a:r>
            <a:r>
              <a:rPr lang="en-IN" sz="1800">
                <a:solidFill>
                  <a:schemeClr val="tx1"/>
                </a:solidFill>
                <a:latin typeface="Segoe UI"/>
                <a:cs typeface="Segoe UI"/>
              </a:rPr>
              <a:t>.Krishna, V. S., &amp; Srinivas, K. S. (2021). Arduino Based Fire Fighting Robot Using Flame Sensor and Water Pump with Obstacle Avoidance.</a:t>
            </a:r>
            <a:endParaRPr lang="en-US" sz="1800">
              <a:solidFill>
                <a:schemeClr val="tx1"/>
              </a:solidFill>
              <a:latin typeface="Segoe UI"/>
              <a:cs typeface="Segoe UI"/>
            </a:endParaRPr>
          </a:p>
          <a:p>
            <a:r>
              <a:rPr lang="en-IN" sz="1800">
                <a:latin typeface="Segoe UI"/>
                <a:cs typeface="Segoe UI"/>
              </a:rPr>
              <a:t>6."</a:t>
            </a:r>
            <a:r>
              <a:rPr lang="en-IN" sz="1800">
                <a:solidFill>
                  <a:schemeClr val="tx1"/>
                </a:solidFill>
                <a:latin typeface="Segoe UI"/>
                <a:cs typeface="Segoe UI"/>
              </a:rPr>
              <a:t>Mathew, S., Sushanth, G., Vishnu, K. R., Nair, V. V., &amp; Kumar, G. V. (2016). Arduino Based Autonomous Fire Fighting Robot.</a:t>
            </a:r>
          </a:p>
          <a:p>
            <a:r>
              <a:rPr lang="en-IN" sz="1800">
                <a:latin typeface="Arial"/>
                <a:cs typeface="Arial"/>
              </a:rPr>
              <a:t>7</a:t>
            </a:r>
            <a:r>
              <a:rPr lang="en-IN" sz="1800">
                <a:solidFill>
                  <a:schemeClr val="tx1"/>
                </a:solidFill>
                <a:latin typeface="Arial"/>
                <a:cs typeface="Arial"/>
              </a:rPr>
              <a:t>.Suresh, K. R., Karthik, J. M., &amp; Kumar, K. J. (2020). Design and Implementation of an Arduino Based Fire Fighting Robot Using Flame Sensor and Water Pump with Obstacle Avoidance.</a:t>
            </a:r>
            <a:endParaRPr lang="en-US" sz="1800">
              <a:solidFill>
                <a:schemeClr val="tx1"/>
              </a:solidFill>
              <a:latin typeface="Arial"/>
              <a:cs typeface="Arial"/>
            </a:endParaRPr>
          </a:p>
          <a:p>
            <a:r>
              <a:rPr lang="en-IN" sz="1800">
                <a:solidFill>
                  <a:schemeClr val="tx1"/>
                </a:solidFill>
                <a:latin typeface="Arial"/>
                <a:cs typeface="Arial"/>
              </a:rPr>
              <a:t>8.Anoop, M. P., &amp; Suresh, T. P. (2022). Design and Implementation of an Arduino Based Fire Fighting Robot Using Obstacle Avoidance and Fire Detection .</a:t>
            </a:r>
          </a:p>
          <a:p>
            <a:r>
              <a:rPr lang="en-IN" sz="600">
                <a:solidFill>
                  <a:schemeClr val="tx1"/>
                </a:solidFill>
                <a:latin typeface="Arial"/>
                <a:cs typeface="Arial"/>
              </a:rPr>
              <a:t>9</a:t>
            </a:r>
            <a:endParaRPr lang="en-US">
              <a:solidFill>
                <a:schemeClr val="tx1"/>
              </a:solidFill>
            </a:endParaRPr>
          </a:p>
        </p:txBody>
      </p:sp>
      <p:sp>
        <p:nvSpPr>
          <p:cNvPr id="4" name="Date Placeholder 3">
            <a:extLst>
              <a:ext uri="{FF2B5EF4-FFF2-40B4-BE49-F238E27FC236}">
                <a16:creationId xmlns:a16="http://schemas.microsoft.com/office/drawing/2014/main" id="{E29CDCD1-BE68-F72C-42C3-D7E7AABD5988}"/>
              </a:ext>
            </a:extLst>
          </p:cNvPr>
          <p:cNvSpPr>
            <a:spLocks noGrp="1"/>
          </p:cNvSpPr>
          <p:nvPr>
            <p:ph type="dt" sz="half" idx="10"/>
          </p:nvPr>
        </p:nvSpPr>
        <p:spPr/>
        <p:txBody>
          <a:bodyPr/>
          <a:lstStyle/>
          <a:p>
            <a:fld id="{B87D76C7-BDD6-4BF2-AD5D-6FD7C33D123E}" type="datetime1">
              <a:rPr lang="en-US" smtClean="0"/>
              <a:t>8/23/2023</a:t>
            </a:fld>
            <a:endParaRPr lang="en-IN"/>
          </a:p>
        </p:txBody>
      </p:sp>
      <p:sp>
        <p:nvSpPr>
          <p:cNvPr id="5" name="Footer Placeholder 4">
            <a:extLst>
              <a:ext uri="{FF2B5EF4-FFF2-40B4-BE49-F238E27FC236}">
                <a16:creationId xmlns:a16="http://schemas.microsoft.com/office/drawing/2014/main" id="{D14A6560-FC5A-5635-B86F-95DF76066FFD}"/>
              </a:ext>
            </a:extLst>
          </p:cNvPr>
          <p:cNvSpPr>
            <a:spLocks noGrp="1"/>
          </p:cNvSpPr>
          <p:nvPr>
            <p:ph type="ftr" sz="quarter" idx="11"/>
          </p:nvPr>
        </p:nvSpPr>
        <p:spPr/>
        <p:txBody>
          <a:bodyPr/>
          <a:lstStyle/>
          <a:p>
            <a:r>
              <a:rPr lang="en-US"/>
              <a:t>22AIE114 Term Project Final Evaluation</a:t>
            </a:r>
            <a:endParaRPr lang="en-IN"/>
          </a:p>
        </p:txBody>
      </p:sp>
      <p:sp>
        <p:nvSpPr>
          <p:cNvPr id="6" name="Slide Number Placeholder 5">
            <a:extLst>
              <a:ext uri="{FF2B5EF4-FFF2-40B4-BE49-F238E27FC236}">
                <a16:creationId xmlns:a16="http://schemas.microsoft.com/office/drawing/2014/main" id="{707D9B3A-80A2-A7F9-EBC9-58A0DF010FE8}"/>
              </a:ext>
            </a:extLst>
          </p:cNvPr>
          <p:cNvSpPr>
            <a:spLocks noGrp="1"/>
          </p:cNvSpPr>
          <p:nvPr>
            <p:ph type="sldNum" sz="quarter" idx="12"/>
          </p:nvPr>
        </p:nvSpPr>
        <p:spPr/>
        <p:txBody>
          <a:bodyPr/>
          <a:lstStyle/>
          <a:p>
            <a:fld id="{8EC9699F-75CC-43AA-BCD1-8CFB7C1576D8}" type="slidenum">
              <a:rPr lang="en-IN" smtClean="0"/>
              <a:pPr/>
              <a:t>19</a:t>
            </a:fld>
            <a:endParaRPr lang="en-IN"/>
          </a:p>
        </p:txBody>
      </p:sp>
    </p:spTree>
    <p:extLst>
      <p:ext uri="{BB962C8B-B14F-4D97-AF65-F5344CB8AC3E}">
        <p14:creationId xmlns:p14="http://schemas.microsoft.com/office/powerpoint/2010/main" val="881875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2DF8-3697-4DD1-85FB-DDA2887B0816}"/>
              </a:ext>
            </a:extLst>
          </p:cNvPr>
          <p:cNvSpPr>
            <a:spLocks noGrp="1"/>
          </p:cNvSpPr>
          <p:nvPr>
            <p:ph type="title"/>
          </p:nvPr>
        </p:nvSpPr>
        <p:spPr/>
        <p:txBody>
          <a:bodyPr/>
          <a:lstStyle/>
          <a:p>
            <a:pPr algn="ctr"/>
            <a:r>
              <a:rPr lang="en-IN" b="1" i="0">
                <a:solidFill>
                  <a:srgbClr val="374151"/>
                </a:solidFill>
                <a:effectLst/>
                <a:latin typeface="Times New Roman" panose="02020603050405020304" pitchFamily="18" charset="0"/>
                <a:cs typeface="Times New Roman" panose="02020603050405020304" pitchFamily="18" charset="0"/>
              </a:rPr>
              <a:t>TEAM MEMBERS </a:t>
            </a:r>
            <a:endParaRPr lang="en-I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3919374-4C1E-4B68-ABB5-2BF51A121AA6}"/>
              </a:ext>
            </a:extLst>
          </p:cNvPr>
          <p:cNvSpPr>
            <a:spLocks noGrp="1"/>
          </p:cNvSpPr>
          <p:nvPr>
            <p:ph idx="1"/>
          </p:nvPr>
        </p:nvSpPr>
        <p:spPr>
          <a:xfrm>
            <a:off x="617503" y="1986845"/>
            <a:ext cx="11262547" cy="3410024"/>
          </a:xfrm>
        </p:spPr>
        <p:txBody>
          <a:bodyPr vert="horz" lIns="0" tIns="45720" rIns="0" bIns="45720" rtlCol="0" anchor="t">
            <a:normAutofit/>
          </a:bodyPr>
          <a:lstStyle/>
          <a:p>
            <a:pPr>
              <a:buNone/>
            </a:pPr>
            <a:endParaRPr lang="en-US"/>
          </a:p>
        </p:txBody>
      </p:sp>
      <p:sp>
        <p:nvSpPr>
          <p:cNvPr id="5" name="Date Placeholder 4">
            <a:extLst>
              <a:ext uri="{FF2B5EF4-FFF2-40B4-BE49-F238E27FC236}">
                <a16:creationId xmlns:a16="http://schemas.microsoft.com/office/drawing/2014/main" id="{162404FF-57A8-180A-0256-0DF31A0B2217}"/>
              </a:ext>
            </a:extLst>
          </p:cNvPr>
          <p:cNvSpPr>
            <a:spLocks noGrp="1"/>
          </p:cNvSpPr>
          <p:nvPr>
            <p:ph type="dt" sz="half" idx="10"/>
          </p:nvPr>
        </p:nvSpPr>
        <p:spPr/>
        <p:txBody>
          <a:bodyPr/>
          <a:lstStyle/>
          <a:p>
            <a:fld id="{CB1D9ED4-A85D-40D0-8A80-718349ECF103}" type="datetime1">
              <a:rPr lang="en-US" smtClean="0"/>
              <a:t>8/23/2023</a:t>
            </a:fld>
            <a:endParaRPr lang="en-IN"/>
          </a:p>
        </p:txBody>
      </p:sp>
      <p:sp>
        <p:nvSpPr>
          <p:cNvPr id="6" name="Footer Placeholder 5">
            <a:extLst>
              <a:ext uri="{FF2B5EF4-FFF2-40B4-BE49-F238E27FC236}">
                <a16:creationId xmlns:a16="http://schemas.microsoft.com/office/drawing/2014/main" id="{7A1B0252-5C18-45A6-86BF-02669D4AA2EF}"/>
              </a:ext>
            </a:extLst>
          </p:cNvPr>
          <p:cNvSpPr>
            <a:spLocks noGrp="1"/>
          </p:cNvSpPr>
          <p:nvPr>
            <p:ph type="ftr" sz="quarter" idx="11"/>
          </p:nvPr>
        </p:nvSpPr>
        <p:spPr>
          <a:xfrm>
            <a:off x="3684598" y="6459785"/>
            <a:ext cx="4822804" cy="365125"/>
          </a:xfrm>
        </p:spPr>
        <p:txBody>
          <a:bodyPr/>
          <a:lstStyle/>
          <a:p>
            <a:r>
              <a:rPr lang="en-US"/>
              <a:t>22AIE114 Term Project Final Evaluation</a:t>
            </a:r>
            <a:endParaRPr lang="en-IN"/>
          </a:p>
        </p:txBody>
      </p:sp>
      <p:sp>
        <p:nvSpPr>
          <p:cNvPr id="4" name="Slide Number Placeholder 3">
            <a:extLst>
              <a:ext uri="{FF2B5EF4-FFF2-40B4-BE49-F238E27FC236}">
                <a16:creationId xmlns:a16="http://schemas.microsoft.com/office/drawing/2014/main" id="{D9E9D1AD-8831-420B-A72D-8182D6A1FF34}"/>
              </a:ext>
            </a:extLst>
          </p:cNvPr>
          <p:cNvSpPr>
            <a:spLocks noGrp="1"/>
          </p:cNvSpPr>
          <p:nvPr>
            <p:ph type="sldNum" sz="quarter" idx="12"/>
          </p:nvPr>
        </p:nvSpPr>
        <p:spPr/>
        <p:txBody>
          <a:bodyPr/>
          <a:lstStyle/>
          <a:p>
            <a:fld id="{8EC9699F-75CC-43AA-BCD1-8CFB7C1576D8}" type="slidenum">
              <a:rPr lang="en-IN" smtClean="0"/>
              <a:t>2</a:t>
            </a:fld>
            <a:endParaRPr lang="en-IN"/>
          </a:p>
        </p:txBody>
      </p:sp>
      <p:graphicFrame>
        <p:nvGraphicFramePr>
          <p:cNvPr id="7" name="Table 7">
            <a:extLst>
              <a:ext uri="{FF2B5EF4-FFF2-40B4-BE49-F238E27FC236}">
                <a16:creationId xmlns:a16="http://schemas.microsoft.com/office/drawing/2014/main" id="{B961BBAD-0E2E-EB2B-A281-90B30AF1A5EB}"/>
              </a:ext>
            </a:extLst>
          </p:cNvPr>
          <p:cNvGraphicFramePr>
            <a:graphicFrameLocks noGrp="1"/>
          </p:cNvGraphicFramePr>
          <p:nvPr>
            <p:extLst>
              <p:ext uri="{D42A27DB-BD31-4B8C-83A1-F6EECF244321}">
                <p14:modId xmlns:p14="http://schemas.microsoft.com/office/powerpoint/2010/main" val="3538263843"/>
              </p:ext>
            </p:extLst>
          </p:nvPr>
        </p:nvGraphicFramePr>
        <p:xfrm>
          <a:off x="613558" y="2513610"/>
          <a:ext cx="11182646" cy="2770943"/>
        </p:xfrm>
        <a:graphic>
          <a:graphicData uri="http://schemas.openxmlformats.org/drawingml/2006/table">
            <a:tbl>
              <a:tblPr firstRow="1" bandRow="1">
                <a:tableStyleId>{5C22544A-7EE6-4342-B048-85BDC9FD1C3A}</a:tableStyleId>
              </a:tblPr>
              <a:tblGrid>
                <a:gridCol w="2083264">
                  <a:extLst>
                    <a:ext uri="{9D8B030D-6E8A-4147-A177-3AD203B41FA5}">
                      <a16:colId xmlns:a16="http://schemas.microsoft.com/office/drawing/2014/main" val="2525161075"/>
                    </a:ext>
                  </a:extLst>
                </a:gridCol>
                <a:gridCol w="2498765">
                  <a:extLst>
                    <a:ext uri="{9D8B030D-6E8A-4147-A177-3AD203B41FA5}">
                      <a16:colId xmlns:a16="http://schemas.microsoft.com/office/drawing/2014/main" val="1528824626"/>
                    </a:ext>
                  </a:extLst>
                </a:gridCol>
                <a:gridCol w="4502727">
                  <a:extLst>
                    <a:ext uri="{9D8B030D-6E8A-4147-A177-3AD203B41FA5}">
                      <a16:colId xmlns:a16="http://schemas.microsoft.com/office/drawing/2014/main" val="3028662589"/>
                    </a:ext>
                  </a:extLst>
                </a:gridCol>
                <a:gridCol w="2097890">
                  <a:extLst>
                    <a:ext uri="{9D8B030D-6E8A-4147-A177-3AD203B41FA5}">
                      <a16:colId xmlns:a16="http://schemas.microsoft.com/office/drawing/2014/main" val="1054950400"/>
                    </a:ext>
                  </a:extLst>
                </a:gridCol>
              </a:tblGrid>
              <a:tr h="679475">
                <a:tc>
                  <a:txBody>
                    <a:bodyPr/>
                    <a:lstStyle/>
                    <a:p>
                      <a:pPr algn="ctr"/>
                      <a:r>
                        <a:rPr lang="en-US"/>
                        <a:t>Roll Number</a:t>
                      </a:r>
                    </a:p>
                  </a:txBody>
                  <a:tcPr/>
                </a:tc>
                <a:tc>
                  <a:txBody>
                    <a:bodyPr/>
                    <a:lstStyle/>
                    <a:p>
                      <a:pPr algn="ctr"/>
                      <a:r>
                        <a:rPr lang="en-US"/>
                        <a:t>Name</a:t>
                      </a:r>
                    </a:p>
                  </a:txBody>
                  <a:tcPr/>
                </a:tc>
                <a:tc>
                  <a:txBody>
                    <a:bodyPr/>
                    <a:lstStyle/>
                    <a:p>
                      <a:pPr algn="ctr"/>
                      <a:r>
                        <a:rPr lang="en-US"/>
                        <a:t>Contribution</a:t>
                      </a:r>
                    </a:p>
                  </a:txBody>
                  <a:tcPr/>
                </a:tc>
                <a:tc>
                  <a:txBody>
                    <a:bodyPr/>
                    <a:lstStyle/>
                    <a:p>
                      <a:pPr algn="ctr"/>
                      <a:r>
                        <a:rPr lang="en-US"/>
                        <a:t>% Contribution (sum =100%)</a:t>
                      </a:r>
                    </a:p>
                  </a:txBody>
                  <a:tcPr/>
                </a:tc>
                <a:extLst>
                  <a:ext uri="{0D108BD9-81ED-4DB2-BD59-A6C34878D82A}">
                    <a16:rowId xmlns:a16="http://schemas.microsoft.com/office/drawing/2014/main" val="2189247351"/>
                  </a:ext>
                </a:extLst>
              </a:tr>
              <a:tr h="522867">
                <a:tc>
                  <a:txBody>
                    <a:bodyPr/>
                    <a:lstStyle/>
                    <a:p>
                      <a:r>
                        <a:rPr lang="en-US"/>
                        <a:t>AM.EN.U4AIE22113</a:t>
                      </a:r>
                    </a:p>
                  </a:txBody>
                  <a:tcPr/>
                </a:tc>
                <a:tc>
                  <a:txBody>
                    <a:bodyPr/>
                    <a:lstStyle/>
                    <a:p>
                      <a:r>
                        <a:rPr lang="en-US"/>
                        <a:t>         Shanmukha .Ch</a:t>
                      </a:r>
                    </a:p>
                  </a:txBody>
                  <a:tcPr/>
                </a:tc>
                <a:tc>
                  <a:txBody>
                    <a:bodyPr/>
                    <a:lstStyle/>
                    <a:p>
                      <a:r>
                        <a:rPr lang="en-US"/>
                        <a:t>                    Coding &amp; Software Part</a:t>
                      </a:r>
                    </a:p>
                  </a:txBody>
                  <a:tcPr/>
                </a:tc>
                <a:tc>
                  <a:txBody>
                    <a:bodyPr/>
                    <a:lstStyle/>
                    <a:p>
                      <a:pPr lvl="0">
                        <a:buNone/>
                      </a:pPr>
                      <a:r>
                        <a:rPr lang="en-US"/>
                        <a:t>             25%</a:t>
                      </a:r>
                    </a:p>
                  </a:txBody>
                  <a:tcPr/>
                </a:tc>
                <a:extLst>
                  <a:ext uri="{0D108BD9-81ED-4DB2-BD59-A6C34878D82A}">
                    <a16:rowId xmlns:a16="http://schemas.microsoft.com/office/drawing/2014/main" val="1812995986"/>
                  </a:ext>
                </a:extLst>
              </a:tr>
              <a:tr h="522867">
                <a:tc>
                  <a:txBody>
                    <a:bodyPr/>
                    <a:lstStyle/>
                    <a:p>
                      <a:pPr lvl="0">
                        <a:buNone/>
                      </a:pPr>
                      <a:r>
                        <a:rPr lang="en-US" sz="1800" b="0" i="0" u="none" strike="noStrike" noProof="0">
                          <a:solidFill>
                            <a:srgbClr val="000000"/>
                          </a:solidFill>
                          <a:latin typeface="Calibri"/>
                        </a:rPr>
                        <a:t>AM.EN.U4AIE22103</a:t>
                      </a:r>
                      <a:endParaRPr lang="en-US"/>
                    </a:p>
                  </a:txBody>
                  <a:tcPr/>
                </a:tc>
                <a:tc>
                  <a:txBody>
                    <a:bodyPr/>
                    <a:lstStyle/>
                    <a:p>
                      <a:r>
                        <a:rPr lang="en-US"/>
                        <a:t>            Sanjeev .A</a:t>
                      </a:r>
                    </a:p>
                  </a:txBody>
                  <a:tcPr/>
                </a:tc>
                <a:tc>
                  <a:txBody>
                    <a:bodyPr/>
                    <a:lstStyle/>
                    <a:p>
                      <a:pPr lvl="0">
                        <a:buNone/>
                      </a:pPr>
                      <a:r>
                        <a:rPr lang="en-US"/>
                        <a:t>          Assembling and </a:t>
                      </a:r>
                      <a:r>
                        <a:rPr lang="en-US" sz="1800" b="0" i="0" u="none" strike="noStrike" noProof="0">
                          <a:solidFill>
                            <a:srgbClr val="000000"/>
                          </a:solidFill>
                          <a:latin typeface="Calibri"/>
                        </a:rPr>
                        <a:t>Research of Papers</a:t>
                      </a:r>
                      <a:endParaRPr lang="en-US"/>
                    </a:p>
                  </a:txBody>
                  <a:tcPr/>
                </a:tc>
                <a:tc>
                  <a:txBody>
                    <a:bodyPr/>
                    <a:lstStyle/>
                    <a:p>
                      <a:pPr lvl="0">
                        <a:buNone/>
                      </a:pPr>
                      <a:r>
                        <a:rPr lang="en-US" sz="1800" b="0" i="0" u="none" strike="noStrike" noProof="0">
                          <a:solidFill>
                            <a:srgbClr val="000000"/>
                          </a:solidFill>
                          <a:latin typeface="Calibri"/>
                        </a:rPr>
                        <a:t>             25%</a:t>
                      </a:r>
                      <a:endParaRPr lang="en-US"/>
                    </a:p>
                  </a:txBody>
                  <a:tcPr/>
                </a:tc>
                <a:extLst>
                  <a:ext uri="{0D108BD9-81ED-4DB2-BD59-A6C34878D82A}">
                    <a16:rowId xmlns:a16="http://schemas.microsoft.com/office/drawing/2014/main" val="1807892321"/>
                  </a:ext>
                </a:extLst>
              </a:tr>
              <a:tr h="522867">
                <a:tc>
                  <a:txBody>
                    <a:bodyPr/>
                    <a:lstStyle/>
                    <a:p>
                      <a:pPr lvl="0">
                        <a:buNone/>
                      </a:pPr>
                      <a:r>
                        <a:rPr lang="en-US" sz="1800" b="0" i="0" u="none" strike="noStrike" noProof="0">
                          <a:solidFill>
                            <a:srgbClr val="000000"/>
                          </a:solidFill>
                          <a:latin typeface="Calibri"/>
                        </a:rPr>
                        <a:t>AM.EN.U4AIE22160</a:t>
                      </a:r>
                      <a:endParaRPr lang="en-US"/>
                    </a:p>
                  </a:txBody>
                  <a:tcPr/>
                </a:tc>
                <a:tc>
                  <a:txBody>
                    <a:bodyPr/>
                    <a:lstStyle/>
                    <a:p>
                      <a:r>
                        <a:rPr lang="en-US"/>
                        <a:t>         Manasa Raj .D</a:t>
                      </a:r>
                    </a:p>
                  </a:txBody>
                  <a:tcPr/>
                </a:tc>
                <a:tc>
                  <a:txBody>
                    <a:bodyPr/>
                    <a:lstStyle/>
                    <a:p>
                      <a:r>
                        <a:rPr lang="en-US"/>
                        <a:t>          Documentation and Assembling</a:t>
                      </a:r>
                    </a:p>
                  </a:txBody>
                  <a:tcPr/>
                </a:tc>
                <a:tc>
                  <a:txBody>
                    <a:bodyPr/>
                    <a:lstStyle/>
                    <a:p>
                      <a:pPr lvl="0">
                        <a:buNone/>
                      </a:pPr>
                      <a:r>
                        <a:rPr lang="en-US" sz="1800" b="0" i="0" u="none" strike="noStrike" noProof="0">
                          <a:solidFill>
                            <a:srgbClr val="000000"/>
                          </a:solidFill>
                          <a:latin typeface="Calibri"/>
                        </a:rPr>
                        <a:t>             25%</a:t>
                      </a:r>
                      <a:endParaRPr lang="en-US"/>
                    </a:p>
                  </a:txBody>
                  <a:tcPr/>
                </a:tc>
                <a:extLst>
                  <a:ext uri="{0D108BD9-81ED-4DB2-BD59-A6C34878D82A}">
                    <a16:rowId xmlns:a16="http://schemas.microsoft.com/office/drawing/2014/main" val="4186961815"/>
                  </a:ext>
                </a:extLst>
              </a:tr>
              <a:tr h="522867">
                <a:tc>
                  <a:txBody>
                    <a:bodyPr/>
                    <a:lstStyle/>
                    <a:p>
                      <a:pPr lvl="0">
                        <a:buNone/>
                      </a:pPr>
                      <a:r>
                        <a:rPr lang="en-US" sz="1800" b="0" i="0" u="none" strike="noStrike" noProof="0">
                          <a:solidFill>
                            <a:srgbClr val="000000"/>
                          </a:solidFill>
                          <a:latin typeface="Calibri"/>
                        </a:rPr>
                        <a:t>AM.EN.U4AIE22133</a:t>
                      </a:r>
                      <a:endParaRPr lang="en-US"/>
                    </a:p>
                  </a:txBody>
                  <a:tcPr/>
                </a:tc>
                <a:tc>
                  <a:txBody>
                    <a:bodyPr/>
                    <a:lstStyle/>
                    <a:p>
                      <a:r>
                        <a:rPr lang="en-US"/>
                        <a:t>            Parthiv .M</a:t>
                      </a:r>
                    </a:p>
                  </a:txBody>
                  <a:tcPr/>
                </a:tc>
                <a:tc>
                  <a:txBody>
                    <a:bodyPr/>
                    <a:lstStyle/>
                    <a:p>
                      <a:pPr lvl="0">
                        <a:buNone/>
                      </a:pPr>
                      <a:r>
                        <a:rPr lang="en-US"/>
                        <a:t>       Circuit connection and Software Part </a:t>
                      </a:r>
                    </a:p>
                  </a:txBody>
                  <a:tcPr/>
                </a:tc>
                <a:tc>
                  <a:txBody>
                    <a:bodyPr/>
                    <a:lstStyle/>
                    <a:p>
                      <a:pPr lvl="0">
                        <a:buNone/>
                      </a:pPr>
                      <a:r>
                        <a:rPr lang="en-US" sz="1800" b="0" i="0" u="none" strike="noStrike" noProof="0">
                          <a:solidFill>
                            <a:srgbClr val="000000"/>
                          </a:solidFill>
                          <a:latin typeface="Calibri"/>
                        </a:rPr>
                        <a:t>             25%</a:t>
                      </a:r>
                      <a:endParaRPr lang="en-US"/>
                    </a:p>
                  </a:txBody>
                  <a:tcPr/>
                </a:tc>
                <a:extLst>
                  <a:ext uri="{0D108BD9-81ED-4DB2-BD59-A6C34878D82A}">
                    <a16:rowId xmlns:a16="http://schemas.microsoft.com/office/drawing/2014/main" val="2427317788"/>
                  </a:ext>
                </a:extLst>
              </a:tr>
            </a:tbl>
          </a:graphicData>
        </a:graphic>
      </p:graphicFrame>
    </p:spTree>
    <p:extLst>
      <p:ext uri="{BB962C8B-B14F-4D97-AF65-F5344CB8AC3E}">
        <p14:creationId xmlns:p14="http://schemas.microsoft.com/office/powerpoint/2010/main" val="1874441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7AAC-712F-5AE0-7F13-6C41D54025C4}"/>
              </a:ext>
            </a:extLst>
          </p:cNvPr>
          <p:cNvSpPr>
            <a:spLocks noGrp="1"/>
          </p:cNvSpPr>
          <p:nvPr>
            <p:ph type="title"/>
          </p:nvPr>
        </p:nvSpPr>
        <p:spPr>
          <a:xfrm>
            <a:off x="1067592" y="-416020"/>
            <a:ext cx="10058400" cy="1712014"/>
          </a:xfrm>
        </p:spPr>
        <p:txBody>
          <a:bodyPr>
            <a:normAutofit/>
          </a:bodyPr>
          <a:lstStyle/>
          <a:p>
            <a:r>
              <a:rPr lang="en-US" b="1">
                <a:latin typeface="Times New Roman"/>
                <a:cs typeface="Times New Roman"/>
              </a:rPr>
              <a:t>                    </a:t>
            </a:r>
            <a:r>
              <a:rPr lang="en-US" sz="5400" b="1">
                <a:latin typeface="Times New Roman"/>
                <a:cs typeface="Times New Roman"/>
              </a:rPr>
              <a:t>REFERENCES</a:t>
            </a:r>
            <a:endParaRPr lang="en-US" sz="5400"/>
          </a:p>
        </p:txBody>
      </p:sp>
      <p:sp>
        <p:nvSpPr>
          <p:cNvPr id="3" name="Content Placeholder 2">
            <a:extLst>
              <a:ext uri="{FF2B5EF4-FFF2-40B4-BE49-F238E27FC236}">
                <a16:creationId xmlns:a16="http://schemas.microsoft.com/office/drawing/2014/main" id="{F2A65294-3D11-3C75-67B9-48EBB484BA8E}"/>
              </a:ext>
            </a:extLst>
          </p:cNvPr>
          <p:cNvSpPr>
            <a:spLocks noGrp="1"/>
          </p:cNvSpPr>
          <p:nvPr>
            <p:ph idx="1"/>
          </p:nvPr>
        </p:nvSpPr>
        <p:spPr>
          <a:xfrm>
            <a:off x="1067592" y="1815055"/>
            <a:ext cx="10157360" cy="4529053"/>
          </a:xfrm>
        </p:spPr>
        <p:txBody>
          <a:bodyPr vert="horz" lIns="0" tIns="45720" rIns="0" bIns="45720" rtlCol="0" anchor="t">
            <a:noAutofit/>
          </a:bodyPr>
          <a:lstStyle/>
          <a:p>
            <a:r>
              <a:rPr lang="en-IN" sz="1600">
                <a:solidFill>
                  <a:schemeClr val="tx1"/>
                </a:solidFill>
                <a:latin typeface="Times New Roman"/>
                <a:cs typeface="Segoe UI"/>
              </a:rPr>
              <a:t>9.Manoj, K. K., Raju, A. V., &amp; Pavan Kumar, K. S. (2021). Design and Implementation of an Arduino Based Fire Fighting Robot Using Obstacle Avoidance and Fire Detection.</a:t>
            </a:r>
          </a:p>
          <a:p>
            <a:r>
              <a:rPr lang="en-IN" sz="1600">
                <a:solidFill>
                  <a:schemeClr val="tx1"/>
                </a:solidFill>
                <a:latin typeface="Times New Roman"/>
                <a:cs typeface="Arial"/>
              </a:rPr>
              <a:t>10.Ehsan, I., Mumtaz, A., Khalid, M. I., Iqbal, J., Hussain, S., Ullah, S. S., &amp; Umar, F. (2022). Internet of Things-Based Fire Alarm Navigation System: A Fire-Rescue Department Perspective.</a:t>
            </a:r>
          </a:p>
          <a:p>
            <a:r>
              <a:rPr lang="en-IN" sz="1600">
                <a:solidFill>
                  <a:schemeClr val="tx1"/>
                </a:solidFill>
                <a:latin typeface="Times New Roman"/>
                <a:cs typeface="Arial"/>
              </a:rPr>
              <a:t>11.Kumar, S. S., Farhan, S. M. M., Kumar, V. R. S., &amp; Karthik, M. (2023). Arduino Based Fire Fighting Robot Using IoT and Artificial Intelligence.</a:t>
            </a:r>
          </a:p>
          <a:p>
            <a:r>
              <a:rPr lang="en-IN" sz="1600">
                <a:solidFill>
                  <a:schemeClr val="tx1"/>
                </a:solidFill>
                <a:latin typeface="Times New Roman"/>
                <a:cs typeface="Arial"/>
              </a:rPr>
              <a:t>12.Kumar, S. S., Farhan, S. M. M., Kumar, V. R. S., &amp; Karthik, M. (2023). Arduino Based Fire Fighting Robot Using IoT and Artificial Intelligence.</a:t>
            </a:r>
            <a:endParaRPr lang="en-US" sz="1600">
              <a:solidFill>
                <a:schemeClr val="tx1"/>
              </a:solidFill>
              <a:latin typeface="Times New Roman"/>
              <a:cs typeface="Arial"/>
            </a:endParaRPr>
          </a:p>
          <a:p>
            <a:r>
              <a:rPr lang="en-IN" sz="1600">
                <a:solidFill>
                  <a:schemeClr val="tx1"/>
                </a:solidFill>
                <a:latin typeface="Times New Roman"/>
                <a:cs typeface="Arial"/>
              </a:rPr>
              <a:t>13.Priyanka, S. J., &amp; Sangeetha, R. (2018). Design and Implementation of an Arduino Based Fire Fighting Robot Using a Flame Sensor.</a:t>
            </a:r>
          </a:p>
          <a:p>
            <a:r>
              <a:rPr lang="en-IN" sz="1600">
                <a:solidFill>
                  <a:schemeClr val="tx1"/>
                </a:solidFill>
                <a:latin typeface="Times New Roman"/>
                <a:cs typeface="Arial"/>
              </a:rPr>
              <a:t>14.Kirubakaran, S., Rithanyaa, S. P., </a:t>
            </a:r>
            <a:r>
              <a:rPr lang="en-IN" sz="1600" err="1">
                <a:solidFill>
                  <a:schemeClr val="tx1"/>
                </a:solidFill>
                <a:latin typeface="Times New Roman"/>
                <a:cs typeface="Arial"/>
              </a:rPr>
              <a:t>Thanavarsheni</a:t>
            </a:r>
            <a:r>
              <a:rPr lang="en-IN" sz="1600">
                <a:solidFill>
                  <a:schemeClr val="tx1"/>
                </a:solidFill>
                <a:latin typeface="Times New Roman"/>
                <a:cs typeface="Arial"/>
              </a:rPr>
              <a:t>, S. P., &amp; Vigneshkumar, E. (2021). Fire Extinguishing Robot Using Arduino. Assistant Professor (SR. G), Department of Electronics and Communication Engineering, KPR Institute of Engineering and Technology, Coimbatore, Tamil Nadu, India.</a:t>
            </a:r>
          </a:p>
          <a:p>
            <a:r>
              <a:rPr lang="en-IN" sz="1600">
                <a:solidFill>
                  <a:schemeClr val="tx1"/>
                </a:solidFill>
                <a:latin typeface="Times New Roman"/>
                <a:cs typeface="Arial"/>
              </a:rPr>
              <a:t>15.Nagesh, M. S., Deepika, T. V., Stafford, M., &amp; Shivakumar, M. (December 2016). Fire Extinguishing Robot.</a:t>
            </a:r>
            <a:endParaRPr lang="en-US" sz="1600">
              <a:solidFill>
                <a:schemeClr val="tx1"/>
              </a:solidFill>
              <a:latin typeface="Times New Roman"/>
              <a:cs typeface="Calibri"/>
            </a:endParaRPr>
          </a:p>
        </p:txBody>
      </p:sp>
      <p:sp>
        <p:nvSpPr>
          <p:cNvPr id="4" name="Date Placeholder 3">
            <a:extLst>
              <a:ext uri="{FF2B5EF4-FFF2-40B4-BE49-F238E27FC236}">
                <a16:creationId xmlns:a16="http://schemas.microsoft.com/office/drawing/2014/main" id="{9F42A42D-92B5-BD75-E156-E84594647C60}"/>
              </a:ext>
            </a:extLst>
          </p:cNvPr>
          <p:cNvSpPr>
            <a:spLocks noGrp="1"/>
          </p:cNvSpPr>
          <p:nvPr>
            <p:ph type="dt" sz="half" idx="10"/>
          </p:nvPr>
        </p:nvSpPr>
        <p:spPr/>
        <p:txBody>
          <a:bodyPr/>
          <a:lstStyle/>
          <a:p>
            <a:fld id="{B87D76C7-BDD6-4BF2-AD5D-6FD7C33D123E}" type="datetime1">
              <a:rPr lang="en-US" smtClean="0"/>
              <a:t>8/23/2023</a:t>
            </a:fld>
            <a:endParaRPr lang="en-IN"/>
          </a:p>
        </p:txBody>
      </p:sp>
      <p:sp>
        <p:nvSpPr>
          <p:cNvPr id="5" name="Footer Placeholder 4">
            <a:extLst>
              <a:ext uri="{FF2B5EF4-FFF2-40B4-BE49-F238E27FC236}">
                <a16:creationId xmlns:a16="http://schemas.microsoft.com/office/drawing/2014/main" id="{B0063440-4E46-6221-99B4-C8EC9D8EF4AD}"/>
              </a:ext>
            </a:extLst>
          </p:cNvPr>
          <p:cNvSpPr>
            <a:spLocks noGrp="1"/>
          </p:cNvSpPr>
          <p:nvPr>
            <p:ph type="ftr" sz="quarter" idx="11"/>
          </p:nvPr>
        </p:nvSpPr>
        <p:spPr/>
        <p:txBody>
          <a:bodyPr/>
          <a:lstStyle/>
          <a:p>
            <a:r>
              <a:rPr lang="en-US"/>
              <a:t>22AIE114 Term Project Final Evaluation</a:t>
            </a:r>
            <a:endParaRPr lang="en-IN"/>
          </a:p>
        </p:txBody>
      </p:sp>
      <p:sp>
        <p:nvSpPr>
          <p:cNvPr id="6" name="Slide Number Placeholder 5">
            <a:extLst>
              <a:ext uri="{FF2B5EF4-FFF2-40B4-BE49-F238E27FC236}">
                <a16:creationId xmlns:a16="http://schemas.microsoft.com/office/drawing/2014/main" id="{ADC61CDA-6EA9-0596-B9B2-B2F9694E5B78}"/>
              </a:ext>
            </a:extLst>
          </p:cNvPr>
          <p:cNvSpPr>
            <a:spLocks noGrp="1"/>
          </p:cNvSpPr>
          <p:nvPr>
            <p:ph type="sldNum" sz="quarter" idx="12"/>
          </p:nvPr>
        </p:nvSpPr>
        <p:spPr/>
        <p:txBody>
          <a:bodyPr/>
          <a:lstStyle/>
          <a:p>
            <a:fld id="{8EC9699F-75CC-43AA-BCD1-8CFB7C1576D8}" type="slidenum">
              <a:rPr lang="en-IN" smtClean="0"/>
              <a:pPr/>
              <a:t>20</a:t>
            </a:fld>
            <a:endParaRPr lang="en-IN"/>
          </a:p>
        </p:txBody>
      </p:sp>
    </p:spTree>
    <p:extLst>
      <p:ext uri="{BB962C8B-B14F-4D97-AF65-F5344CB8AC3E}">
        <p14:creationId xmlns:p14="http://schemas.microsoft.com/office/powerpoint/2010/main" val="751156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9BF63-9C29-404C-854C-A06553907D77}"/>
              </a:ext>
            </a:extLst>
          </p:cNvPr>
          <p:cNvSpPr>
            <a:spLocks noGrp="1"/>
          </p:cNvSpPr>
          <p:nvPr>
            <p:ph type="title"/>
          </p:nvPr>
        </p:nvSpPr>
        <p:spPr/>
        <p:txBody>
          <a:bodyPr/>
          <a:lstStyle/>
          <a:p>
            <a:pPr algn="ctr"/>
            <a:r>
              <a:rPr lang="en-US" b="1">
                <a:latin typeface="Times New Roman" panose="02020603050405020304" pitchFamily="18" charset="0"/>
                <a:cs typeface="Times New Roman" panose="02020603050405020304" pitchFamily="18" charset="0"/>
              </a:rPr>
              <a:t>REFERENCES</a:t>
            </a:r>
            <a:endParaRPr lang="en-I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85C3CDB-4994-4AE2-B8AE-C064283BFFBD}"/>
              </a:ext>
            </a:extLst>
          </p:cNvPr>
          <p:cNvSpPr>
            <a:spLocks noGrp="1"/>
          </p:cNvSpPr>
          <p:nvPr>
            <p:ph idx="1"/>
          </p:nvPr>
        </p:nvSpPr>
        <p:spPr>
          <a:xfrm>
            <a:off x="1097280" y="1943705"/>
            <a:ext cx="10058400" cy="3925389"/>
          </a:xfrm>
        </p:spPr>
        <p:txBody>
          <a:bodyPr vert="horz" lIns="0" tIns="45720" rIns="0" bIns="45720" rtlCol="0" anchor="t">
            <a:normAutofit/>
          </a:bodyPr>
          <a:lstStyle/>
          <a:p>
            <a:pPr marL="0" indent="0">
              <a:buNone/>
            </a:pPr>
            <a:r>
              <a:rPr lang="en-IN" sz="1800">
                <a:solidFill>
                  <a:schemeClr val="tx1"/>
                </a:solidFill>
                <a:latin typeface="18"/>
                <a:ea typeface="+mn-lt"/>
                <a:cs typeface="+mn-lt"/>
              </a:rPr>
              <a:t>16.</a:t>
            </a:r>
            <a:r>
              <a:rPr lang="en-IN" sz="1800">
                <a:solidFill>
                  <a:schemeClr val="tx1"/>
                </a:solidFill>
                <a:ea typeface="+mn-lt"/>
                <a:cs typeface="+mn-lt"/>
              </a:rPr>
              <a:t>Vinodhini, S., Akhil, V. M. R., &amp; Sheik Mohamed, S. S. M. (2020). Development of an Autonomous Fire Extinguishing Robot.</a:t>
            </a:r>
            <a:endParaRPr lang="en-US" sz="1600">
              <a:solidFill>
                <a:schemeClr val="tx1"/>
              </a:solidFill>
              <a:latin typeface="18"/>
              <a:ea typeface="MS Mincho" panose="02020609040205080304" pitchFamily="49" charset="-128"/>
              <a:cs typeface="Times New Roman"/>
            </a:endParaRPr>
          </a:p>
          <a:p>
            <a:r>
              <a:rPr lang="en-IN" sz="1800">
                <a:solidFill>
                  <a:schemeClr val="tx1"/>
                </a:solidFill>
                <a:latin typeface="18"/>
                <a:cs typeface="Calibri" panose="020F0502020204030204"/>
              </a:rPr>
              <a:t>17.</a:t>
            </a:r>
            <a:r>
              <a:rPr lang="en-IN" sz="1800">
                <a:solidFill>
                  <a:schemeClr val="tx1"/>
                </a:solidFill>
                <a:ea typeface="+mn-lt"/>
                <a:cs typeface="+mn-lt"/>
              </a:rPr>
              <a:t>Sheikh, A., Purohit, G., Raut, V. C., Abdul, R. R., &amp; </a:t>
            </a:r>
            <a:r>
              <a:rPr lang="en-IN" sz="1800" err="1">
                <a:solidFill>
                  <a:schemeClr val="tx1"/>
                </a:solidFill>
                <a:ea typeface="+mn-lt"/>
                <a:cs typeface="+mn-lt"/>
              </a:rPr>
              <a:t>Kidile</a:t>
            </a:r>
            <a:r>
              <a:rPr lang="en-IN" sz="1800">
                <a:solidFill>
                  <a:schemeClr val="tx1"/>
                </a:solidFill>
                <a:ea typeface="+mn-lt"/>
                <a:cs typeface="+mn-lt"/>
              </a:rPr>
              <a:t>, C. H. (May 2022). Arduino Based Fire Fighting Robot.</a:t>
            </a:r>
          </a:p>
          <a:p>
            <a:pPr marL="0" indent="0">
              <a:buNone/>
            </a:pPr>
            <a:r>
              <a:rPr lang="en-IN" sz="1800">
                <a:solidFill>
                  <a:srgbClr val="404040"/>
                </a:solidFill>
                <a:cs typeface="Calibri" panose="020F0502020204030204"/>
              </a:rPr>
              <a:t>18.Shobana</a:t>
            </a:r>
            <a:r>
              <a:rPr lang="en-IN" sz="1800">
                <a:ea typeface="+mn-lt"/>
                <a:cs typeface="+mn-lt"/>
              </a:rPr>
              <a:t> Maheswari, T. ; Unni, Ambili S.; Baskar, </a:t>
            </a:r>
            <a:r>
              <a:rPr lang="en-IN" sz="1800" err="1">
                <a:ea typeface="+mn-lt"/>
                <a:cs typeface="+mn-lt"/>
              </a:rPr>
              <a:t>A.Fire</a:t>
            </a:r>
            <a:r>
              <a:rPr lang="en-IN" sz="1800">
                <a:ea typeface="+mn-lt"/>
                <a:cs typeface="+mn-lt"/>
              </a:rPr>
              <a:t> fighting robot using LEGO Mindstorm(2015) International Journal of Applied Engineering Research, 10 (8), pp. 20129 - 20138, .</a:t>
            </a:r>
            <a:endParaRPr lang="en-IN">
              <a:cs typeface="Calibri" panose="020F0502020204030204"/>
            </a:endParaRPr>
          </a:p>
          <a:p>
            <a:r>
              <a:rPr lang="en-IN" sz="1800">
                <a:solidFill>
                  <a:srgbClr val="404040"/>
                </a:solidFill>
                <a:cs typeface="Calibri" panose="020F0502020204030204"/>
              </a:rPr>
              <a:t>19.</a:t>
            </a:r>
            <a:r>
              <a:rPr lang="en-IN" sz="1800">
                <a:ea typeface="+mn-lt"/>
                <a:cs typeface="+mn-lt"/>
              </a:rPr>
              <a:t>Joshna, V. &amp; Kashyap, M. &amp; Ananya, V. &amp; Manitha, P.. (2019). Fully Autonomous Robot to Detect and Degasify Hazardous Gas after Flood Disaster. 134-139. 10.1109/ICPEDC47771.2019.9036703. </a:t>
            </a:r>
          </a:p>
          <a:p>
            <a:r>
              <a:rPr lang="en-IN" sz="1800">
                <a:solidFill>
                  <a:srgbClr val="404040"/>
                </a:solidFill>
                <a:cs typeface="Calibri" panose="020F0502020204030204"/>
              </a:rPr>
              <a:t>20.</a:t>
            </a:r>
            <a:r>
              <a:rPr lang="en-IN" sz="1800">
                <a:solidFill>
                  <a:schemeClr val="tx1"/>
                </a:solidFill>
                <a:ea typeface="+mn-lt"/>
                <a:cs typeface="+mn-lt"/>
              </a:rPr>
              <a:t>Kumar, S. S. R., Kumar, R. N. S., &amp; Sheik Mohamed, S. S. M. (2018). Design and Development of a Fire Extinguishing Robot.</a:t>
            </a:r>
          </a:p>
          <a:p>
            <a:endParaRPr lang="en-IN" sz="1800">
              <a:solidFill>
                <a:srgbClr val="000000"/>
              </a:solidFill>
              <a:cs typeface="Calibri" panose="020F0502020204030204"/>
            </a:endParaRPr>
          </a:p>
          <a:p>
            <a:endParaRPr lang="en-IN" sz="1800">
              <a:solidFill>
                <a:srgbClr val="000000"/>
              </a:solidFill>
              <a:cs typeface="Calibri" panose="020F0502020204030204"/>
            </a:endParaRPr>
          </a:p>
          <a:p>
            <a:pPr marL="0" indent="0">
              <a:buNone/>
            </a:pPr>
            <a:endParaRPr lang="en-IN" sz="4800">
              <a:solidFill>
                <a:srgbClr val="000000"/>
              </a:solidFill>
              <a:cs typeface="Calibri" panose="020F0502020204030204"/>
            </a:endParaRPr>
          </a:p>
          <a:p>
            <a:endParaRPr lang="en-IN">
              <a:cs typeface="Calibri" panose="020F0502020204030204"/>
            </a:endParaRPr>
          </a:p>
        </p:txBody>
      </p:sp>
      <p:sp>
        <p:nvSpPr>
          <p:cNvPr id="5" name="Date Placeholder 4">
            <a:extLst>
              <a:ext uri="{FF2B5EF4-FFF2-40B4-BE49-F238E27FC236}">
                <a16:creationId xmlns:a16="http://schemas.microsoft.com/office/drawing/2014/main" id="{5BD7E65A-3DB3-10CB-C421-506853AEBE54}"/>
              </a:ext>
            </a:extLst>
          </p:cNvPr>
          <p:cNvSpPr>
            <a:spLocks noGrp="1"/>
          </p:cNvSpPr>
          <p:nvPr>
            <p:ph type="dt" sz="half" idx="10"/>
          </p:nvPr>
        </p:nvSpPr>
        <p:spPr/>
        <p:txBody>
          <a:bodyPr/>
          <a:lstStyle/>
          <a:p>
            <a:fld id="{22AA5866-0BD6-4647-BA6C-3AC4795BB0B7}" type="datetime1">
              <a:rPr lang="en-US" smtClean="0"/>
              <a:t>8/23/2023</a:t>
            </a:fld>
            <a:endParaRPr lang="en-IN"/>
          </a:p>
        </p:txBody>
      </p:sp>
      <p:sp>
        <p:nvSpPr>
          <p:cNvPr id="6" name="Footer Placeholder 5">
            <a:extLst>
              <a:ext uri="{FF2B5EF4-FFF2-40B4-BE49-F238E27FC236}">
                <a16:creationId xmlns:a16="http://schemas.microsoft.com/office/drawing/2014/main" id="{ED1B9E99-5182-48FF-882D-8C707A78A9F7}"/>
              </a:ext>
            </a:extLst>
          </p:cNvPr>
          <p:cNvSpPr>
            <a:spLocks noGrp="1"/>
          </p:cNvSpPr>
          <p:nvPr>
            <p:ph type="ftr" sz="quarter" idx="11"/>
          </p:nvPr>
        </p:nvSpPr>
        <p:spPr/>
        <p:txBody>
          <a:bodyPr/>
          <a:lstStyle/>
          <a:p>
            <a:r>
              <a:rPr lang="en-US"/>
              <a:t>22AIE114 Term Project Final Evaluation</a:t>
            </a:r>
            <a:endParaRPr lang="en-IN"/>
          </a:p>
        </p:txBody>
      </p:sp>
      <p:sp>
        <p:nvSpPr>
          <p:cNvPr id="4" name="Slide Number Placeholder 3">
            <a:extLst>
              <a:ext uri="{FF2B5EF4-FFF2-40B4-BE49-F238E27FC236}">
                <a16:creationId xmlns:a16="http://schemas.microsoft.com/office/drawing/2014/main" id="{DB3AD9BA-558B-4B14-B11D-39A0EFB0810C}"/>
              </a:ext>
            </a:extLst>
          </p:cNvPr>
          <p:cNvSpPr>
            <a:spLocks noGrp="1"/>
          </p:cNvSpPr>
          <p:nvPr>
            <p:ph type="sldNum" sz="quarter" idx="12"/>
          </p:nvPr>
        </p:nvSpPr>
        <p:spPr/>
        <p:txBody>
          <a:bodyPr/>
          <a:lstStyle/>
          <a:p>
            <a:fld id="{8EC9699F-75CC-43AA-BCD1-8CFB7C1576D8}" type="slidenum">
              <a:rPr lang="en-IN" smtClean="0"/>
              <a:t>21</a:t>
            </a:fld>
            <a:endParaRPr lang="en-IN"/>
          </a:p>
        </p:txBody>
      </p:sp>
    </p:spTree>
    <p:extLst>
      <p:ext uri="{BB962C8B-B14F-4D97-AF65-F5344CB8AC3E}">
        <p14:creationId xmlns:p14="http://schemas.microsoft.com/office/powerpoint/2010/main" val="273958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AE9C40-F432-444D-A7C7-01FFDCEA2D53}"/>
              </a:ext>
            </a:extLst>
          </p:cNvPr>
          <p:cNvSpPr>
            <a:spLocks noGrp="1"/>
          </p:cNvSpPr>
          <p:nvPr>
            <p:ph type="title"/>
          </p:nvPr>
        </p:nvSpPr>
        <p:spPr>
          <a:xfrm>
            <a:off x="965030" y="963997"/>
            <a:ext cx="3254691" cy="4938361"/>
          </a:xfrm>
        </p:spPr>
        <p:txBody>
          <a:bodyPr anchor="ctr">
            <a:normAutofit/>
          </a:bodyPr>
          <a:lstStyle/>
          <a:p>
            <a:pPr algn="r"/>
            <a:r>
              <a:rPr lang="en-US" sz="3400" b="1">
                <a:latin typeface="Times New Roman" panose="02020603050405020304" pitchFamily="18" charset="0"/>
                <a:cs typeface="Times New Roman" panose="02020603050405020304" pitchFamily="18" charset="0"/>
              </a:rPr>
              <a:t>CONCLUSION</a:t>
            </a:r>
            <a:endParaRPr lang="en-IN" sz="3400" b="1">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1495A0-2BAF-4335-85FF-A1006F0267DC}"/>
              </a:ext>
            </a:extLst>
          </p:cNvPr>
          <p:cNvSpPr>
            <a:spLocks noGrp="1"/>
          </p:cNvSpPr>
          <p:nvPr>
            <p:ph idx="1"/>
          </p:nvPr>
        </p:nvSpPr>
        <p:spPr>
          <a:xfrm>
            <a:off x="5134882" y="963507"/>
            <a:ext cx="6135097" cy="4938851"/>
          </a:xfrm>
        </p:spPr>
        <p:txBody>
          <a:bodyPr vert="horz" lIns="0" tIns="45720" rIns="0" bIns="45720" rtlCol="0" anchor="ctr">
            <a:normAutofit/>
          </a:bodyPr>
          <a:lstStyle/>
          <a:p>
            <a:pPr marL="0" indent="0">
              <a:buNone/>
            </a:pPr>
            <a:r>
              <a:rPr lang="en-GB" sz="1800">
                <a:latin typeface="Times New Roman"/>
                <a:cs typeface="Times New Roman"/>
              </a:rPr>
              <a:t>We finally conclude that,</a:t>
            </a:r>
            <a:endParaRPr lang="en-GB" sz="1800" b="0" i="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sz="1800">
                <a:latin typeface="Times New Roman"/>
                <a:cs typeface="Times New Roman"/>
              </a:rPr>
              <a:t>Main aim of Fire extinguishing robot is to  detect fire and extinguish it with the help of </a:t>
            </a:r>
            <a:r>
              <a:rPr lang="en-GB" sz="1800">
                <a:ea typeface="+mn-lt"/>
                <a:cs typeface="+mn-lt"/>
              </a:rPr>
              <a:t>necessary </a:t>
            </a:r>
            <a:r>
              <a:rPr lang="en-GB" sz="1800">
                <a:latin typeface="Times New Roman"/>
                <a:cs typeface="Times New Roman"/>
              </a:rPr>
              <a:t>components. </a:t>
            </a:r>
          </a:p>
          <a:p>
            <a:pPr>
              <a:buFont typeface="Arial" panose="020B0604020202020204" pitchFamily="34" charset="0"/>
              <a:buChar char="•"/>
            </a:pPr>
            <a:r>
              <a:rPr lang="en-GB" sz="1800">
                <a:latin typeface="Times New Roman"/>
                <a:cs typeface="Times New Roman"/>
              </a:rPr>
              <a:t>When the robot detects the fire it gives a intimation to the controller </a:t>
            </a:r>
            <a:r>
              <a:rPr lang="en-GB" sz="1800" err="1">
                <a:latin typeface="Times New Roman"/>
                <a:cs typeface="Times New Roman"/>
              </a:rPr>
              <a:t>i.e</a:t>
            </a:r>
            <a:r>
              <a:rPr lang="en-GB" sz="1800">
                <a:latin typeface="Times New Roman"/>
                <a:cs typeface="Times New Roman"/>
              </a:rPr>
              <a:t> message and extinguishes the fire. </a:t>
            </a:r>
          </a:p>
          <a:p>
            <a:pPr>
              <a:buFont typeface="Arial" panose="020B0604020202020204" pitchFamily="34" charset="0"/>
              <a:buChar char="•"/>
            </a:pPr>
            <a:r>
              <a:rPr lang="en-GB" sz="1800">
                <a:ea typeface="+mn-lt"/>
                <a:cs typeface="+mn-lt"/>
              </a:rPr>
              <a:t>Arduino-based fire extinguishing robots represent a significant step forward in fire safety technology. However, there are challenges to overcome, such as improving the robots' autonomy, robustness, a</a:t>
            </a:r>
            <a:r>
              <a:rPr lang="en-GB" sz="1800" b="0" i="0">
                <a:effectLst/>
                <a:ea typeface="+mn-lt"/>
                <a:cs typeface="+mn-lt"/>
              </a:rPr>
              <a:t>nd </a:t>
            </a:r>
            <a:r>
              <a:rPr lang="en-GB" sz="1800">
                <a:ea typeface="+mn-lt"/>
                <a:cs typeface="+mn-lt"/>
              </a:rPr>
              <a:t>scalability, as well as addressing safety concerns. Nonetheless, these studies offer a promising glimpse into </a:t>
            </a:r>
            <a:r>
              <a:rPr lang="en-GB" sz="1800" b="0" i="0">
                <a:effectLst/>
                <a:ea typeface="+mn-lt"/>
                <a:cs typeface="+mn-lt"/>
              </a:rPr>
              <a:t>the </a:t>
            </a:r>
            <a:r>
              <a:rPr lang="en-GB" sz="1800">
                <a:ea typeface="+mn-lt"/>
                <a:cs typeface="+mn-lt"/>
              </a:rPr>
              <a:t>future </a:t>
            </a:r>
            <a:r>
              <a:rPr lang="en-GB" sz="1800" b="0" i="0">
                <a:effectLst/>
                <a:ea typeface="+mn-lt"/>
                <a:cs typeface="+mn-lt"/>
              </a:rPr>
              <a:t>of </a:t>
            </a:r>
            <a:r>
              <a:rPr lang="en-GB" sz="1800">
                <a:ea typeface="+mn-lt"/>
                <a:cs typeface="+mn-lt"/>
              </a:rPr>
              <a:t>firefighting, where intelligent robotic systems play a crucial role in safeguarding lives and property from </a:t>
            </a:r>
            <a:r>
              <a:rPr lang="en-GB" sz="1800" b="0" i="0">
                <a:effectLst/>
                <a:ea typeface="+mn-lt"/>
                <a:cs typeface="+mn-lt"/>
              </a:rPr>
              <a:t>the </a:t>
            </a:r>
            <a:r>
              <a:rPr lang="en-GB" sz="1800">
                <a:ea typeface="+mn-lt"/>
                <a:cs typeface="+mn-lt"/>
              </a:rPr>
              <a:t>devastating effects </a:t>
            </a:r>
            <a:r>
              <a:rPr lang="en-GB" sz="1800" b="0" i="0">
                <a:effectLst/>
                <a:ea typeface="+mn-lt"/>
                <a:cs typeface="+mn-lt"/>
              </a:rPr>
              <a:t>of </a:t>
            </a:r>
            <a:r>
              <a:rPr lang="en-GB" sz="1800">
                <a:ea typeface="+mn-lt"/>
                <a:cs typeface="+mn-lt"/>
              </a:rPr>
              <a:t>fires.</a:t>
            </a:r>
            <a:endParaRPr lang="en-IN" sz="1800">
              <a:cs typeface="Calibri"/>
            </a:endParaRPr>
          </a:p>
        </p:txBody>
      </p:sp>
      <p:sp>
        <p:nvSpPr>
          <p:cNvPr id="5" name="Date Placeholder 4">
            <a:extLst>
              <a:ext uri="{FF2B5EF4-FFF2-40B4-BE49-F238E27FC236}">
                <a16:creationId xmlns:a16="http://schemas.microsoft.com/office/drawing/2014/main" id="{13FE150F-2144-CEDF-2EC1-DFE2A6B04D80}"/>
              </a:ext>
            </a:extLst>
          </p:cNvPr>
          <p:cNvSpPr>
            <a:spLocks noGrp="1"/>
          </p:cNvSpPr>
          <p:nvPr>
            <p:ph type="dt" sz="half" idx="10"/>
          </p:nvPr>
        </p:nvSpPr>
        <p:spPr>
          <a:xfrm>
            <a:off x="1097280" y="6459785"/>
            <a:ext cx="2472271" cy="365125"/>
          </a:xfrm>
        </p:spPr>
        <p:txBody>
          <a:bodyPr>
            <a:normAutofit/>
          </a:bodyPr>
          <a:lstStyle/>
          <a:p>
            <a:pPr>
              <a:spcAft>
                <a:spcPts val="600"/>
              </a:spcAft>
            </a:pPr>
            <a:fld id="{8C9499DB-A663-495A-92A4-24D839DB156B}" type="datetime1">
              <a:rPr lang="en-US">
                <a:solidFill>
                  <a:schemeClr val="tx1">
                    <a:lumMod val="65000"/>
                    <a:lumOff val="35000"/>
                  </a:schemeClr>
                </a:solidFill>
              </a:rPr>
              <a:pPr>
                <a:spcAft>
                  <a:spcPts val="600"/>
                </a:spcAft>
              </a:pPr>
              <a:t>8/23/2023</a:t>
            </a:fld>
            <a:endParaRPr lang="en-IN">
              <a:solidFill>
                <a:schemeClr val="tx1">
                  <a:lumMod val="65000"/>
                  <a:lumOff val="35000"/>
                </a:schemeClr>
              </a:solidFill>
            </a:endParaRPr>
          </a:p>
        </p:txBody>
      </p:sp>
      <p:sp>
        <p:nvSpPr>
          <p:cNvPr id="6" name="Footer Placeholder 5">
            <a:extLst>
              <a:ext uri="{FF2B5EF4-FFF2-40B4-BE49-F238E27FC236}">
                <a16:creationId xmlns:a16="http://schemas.microsoft.com/office/drawing/2014/main" id="{1B7FFCC6-E774-4FD3-8B7D-C7A115C151D8}"/>
              </a:ext>
            </a:extLst>
          </p:cNvPr>
          <p:cNvSpPr>
            <a:spLocks noGrp="1"/>
          </p:cNvSpPr>
          <p:nvPr>
            <p:ph type="ftr" sz="quarter" idx="11"/>
          </p:nvPr>
        </p:nvSpPr>
        <p:spPr>
          <a:xfrm>
            <a:off x="3686185" y="6459785"/>
            <a:ext cx="4822804" cy="365125"/>
          </a:xfrm>
        </p:spPr>
        <p:txBody>
          <a:bodyPr>
            <a:normAutofit/>
          </a:bodyPr>
          <a:lstStyle/>
          <a:p>
            <a:pPr>
              <a:spcAft>
                <a:spcPts val="600"/>
              </a:spcAft>
            </a:pPr>
            <a:r>
              <a:rPr lang="en-US">
                <a:solidFill>
                  <a:schemeClr val="tx1">
                    <a:lumMod val="65000"/>
                    <a:lumOff val="35000"/>
                  </a:schemeClr>
                </a:solidFill>
              </a:rPr>
              <a:t>22AIE114 Term Project Final Evaluation</a:t>
            </a:r>
            <a:endParaRPr lang="en-IN">
              <a:solidFill>
                <a:schemeClr val="tx1">
                  <a:lumMod val="65000"/>
                  <a:lumOff val="35000"/>
                </a:schemeClr>
              </a:solidFill>
            </a:endParaRPr>
          </a:p>
        </p:txBody>
      </p:sp>
      <p:sp>
        <p:nvSpPr>
          <p:cNvPr id="4" name="Slide Number Placeholder 3">
            <a:extLst>
              <a:ext uri="{FF2B5EF4-FFF2-40B4-BE49-F238E27FC236}">
                <a16:creationId xmlns:a16="http://schemas.microsoft.com/office/drawing/2014/main" id="{D4B39B3B-0D7F-417D-8152-855CD669453F}"/>
              </a:ext>
            </a:extLst>
          </p:cNvPr>
          <p:cNvSpPr>
            <a:spLocks noGrp="1"/>
          </p:cNvSpPr>
          <p:nvPr>
            <p:ph type="sldNum" sz="quarter" idx="12"/>
          </p:nvPr>
        </p:nvSpPr>
        <p:spPr>
          <a:xfrm>
            <a:off x="9900458" y="6459785"/>
            <a:ext cx="1312025" cy="365125"/>
          </a:xfrm>
        </p:spPr>
        <p:txBody>
          <a:bodyPr>
            <a:normAutofit/>
          </a:bodyPr>
          <a:lstStyle/>
          <a:p>
            <a:pPr>
              <a:spcAft>
                <a:spcPts val="600"/>
              </a:spcAft>
            </a:pPr>
            <a:fld id="{8EC9699F-75CC-43AA-BCD1-8CFB7C1576D8}" type="slidenum">
              <a:rPr lang="en-IN">
                <a:solidFill>
                  <a:schemeClr val="tx1">
                    <a:lumMod val="65000"/>
                    <a:lumOff val="35000"/>
                  </a:schemeClr>
                </a:solidFill>
              </a:rPr>
              <a:pPr>
                <a:spcAft>
                  <a:spcPts val="600"/>
                </a:spcAft>
              </a:pPr>
              <a:t>22</a:t>
            </a:fld>
            <a:endParaRPr lang="en-IN">
              <a:solidFill>
                <a:schemeClr val="tx1">
                  <a:lumMod val="65000"/>
                  <a:lumOff val="35000"/>
                </a:schemeClr>
              </a:solidFill>
            </a:endParaRPr>
          </a:p>
        </p:txBody>
      </p:sp>
    </p:spTree>
    <p:extLst>
      <p:ext uri="{BB962C8B-B14F-4D97-AF65-F5344CB8AC3E}">
        <p14:creationId xmlns:p14="http://schemas.microsoft.com/office/powerpoint/2010/main" val="3255373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02A4-5EB9-437B-A060-2886622E5B47}"/>
              </a:ext>
            </a:extLst>
          </p:cNvPr>
          <p:cNvSpPr>
            <a:spLocks noGrp="1"/>
          </p:cNvSpPr>
          <p:nvPr>
            <p:ph type="ctrTitle"/>
          </p:nvPr>
        </p:nvSpPr>
        <p:spPr>
          <a:xfrm>
            <a:off x="1202028" y="1933732"/>
            <a:ext cx="9144000" cy="2387600"/>
          </a:xfrm>
        </p:spPr>
        <p:txBody>
          <a:bodyPr/>
          <a:lstStyle/>
          <a:p>
            <a:r>
              <a:rPr lang="en-US"/>
              <a:t>	</a:t>
            </a:r>
            <a:r>
              <a:rPr lang="en-US" b="1">
                <a:latin typeface="Times New Roman" panose="02020603050405020304" pitchFamily="18" charset="0"/>
                <a:cs typeface="Times New Roman" panose="02020603050405020304" pitchFamily="18" charset="0"/>
              </a:rPr>
              <a:t>THANK YOU</a:t>
            </a:r>
            <a:endParaRPr lang="en-IN"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8516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descr="Claw building a card house">
            <a:extLst>
              <a:ext uri="{FF2B5EF4-FFF2-40B4-BE49-F238E27FC236}">
                <a16:creationId xmlns:a16="http://schemas.microsoft.com/office/drawing/2014/main" id="{AFB470DB-6FA0-E450-E7D6-3C44A96D2124}"/>
              </a:ext>
            </a:extLst>
          </p:cNvPr>
          <p:cNvPicPr>
            <a:picLocks noChangeAspect="1"/>
          </p:cNvPicPr>
          <p:nvPr/>
        </p:nvPicPr>
        <p:blipFill rotWithShape="1">
          <a:blip r:embed="rId2">
            <a:duotone>
              <a:schemeClr val="bg2">
                <a:shade val="45000"/>
                <a:satMod val="135000"/>
              </a:schemeClr>
              <a:prstClr val="white"/>
            </a:duotone>
            <a:alphaModFix amt="35000"/>
          </a:blip>
          <a:srcRect t="18949" r="-2" b="38868"/>
          <a:stretch/>
        </p:blipFill>
        <p:spPr>
          <a:xfrm>
            <a:off x="20" y="10"/>
            <a:ext cx="12191980" cy="6857990"/>
          </a:xfrm>
          <a:prstGeom prst="rect">
            <a:avLst/>
          </a:prstGeom>
        </p:spPr>
      </p:pic>
      <p:cxnSp>
        <p:nvCxnSpPr>
          <p:cNvPr id="34" name="Straight Connector 33">
            <a:extLst>
              <a:ext uri="{FF2B5EF4-FFF2-40B4-BE49-F238E27FC236}">
                <a16:creationId xmlns:a16="http://schemas.microsoft.com/office/drawing/2014/main" id="{E9F7CBA9-9D9B-479F-AAB5-BF785971CD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B95CFC3-191C-49CA-9624-3ADC273B0A8A}"/>
              </a:ext>
            </a:extLst>
          </p:cNvPr>
          <p:cNvSpPr>
            <a:spLocks noGrp="1"/>
          </p:cNvSpPr>
          <p:nvPr>
            <p:ph type="title"/>
          </p:nvPr>
        </p:nvSpPr>
        <p:spPr>
          <a:xfrm>
            <a:off x="1097280" y="286603"/>
            <a:ext cx="10058400" cy="1450757"/>
          </a:xfrm>
        </p:spPr>
        <p:txBody>
          <a:bodyPr>
            <a:normAutofit/>
          </a:bodyPr>
          <a:lstStyle/>
          <a:p>
            <a:r>
              <a:rPr lang="en-IN" b="1" i="0">
                <a:effectLst/>
                <a:latin typeface="Times New Roman" panose="02020603050405020304" pitchFamily="18" charset="0"/>
                <a:cs typeface="Times New Roman" panose="02020603050405020304" pitchFamily="18" charset="0"/>
              </a:rPr>
              <a:t>INTRODUCTION</a:t>
            </a:r>
            <a:endParaRPr lang="en-I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64951BC-0E3E-492A-88CE-9DEC275BA441}"/>
              </a:ext>
            </a:extLst>
          </p:cNvPr>
          <p:cNvSpPr>
            <a:spLocks noGrp="1"/>
          </p:cNvSpPr>
          <p:nvPr>
            <p:ph idx="1"/>
          </p:nvPr>
        </p:nvSpPr>
        <p:spPr>
          <a:xfrm>
            <a:off x="1097280" y="1845734"/>
            <a:ext cx="10058400" cy="4023360"/>
          </a:xfrm>
        </p:spPr>
        <p:txBody>
          <a:bodyPr vert="horz" lIns="0" tIns="45720" rIns="0" bIns="45720" rtlCol="0" anchor="t">
            <a:noAutofit/>
          </a:bodyPr>
          <a:lstStyle/>
          <a:p>
            <a:pPr marL="0" indent="0">
              <a:buNone/>
            </a:pPr>
            <a:endParaRPr lang="en-US" sz="1800" b="1">
              <a:latin typeface="Times New Roman"/>
              <a:cs typeface="Times New Roman"/>
            </a:endParaRPr>
          </a:p>
          <a:p>
            <a:pPr>
              <a:buFont typeface="Arial,Sans-Serif" panose="020B0604020202020204" pitchFamily="34" charset="0"/>
              <a:buChar char="•"/>
            </a:pPr>
            <a:r>
              <a:rPr lang="en-IN" sz="1800" b="1">
                <a:solidFill>
                  <a:schemeClr val="accent1"/>
                </a:solidFill>
                <a:latin typeface="Calibri"/>
                <a:cs typeface="Calibri"/>
              </a:rPr>
              <a:t>INDUSTRIAL FIRE EXTINGUISHER ROBOT PROJECT</a:t>
            </a:r>
            <a:r>
              <a:rPr lang="en-IN" sz="1800">
                <a:solidFill>
                  <a:schemeClr val="accent1"/>
                </a:solidFill>
                <a:latin typeface="Calibri"/>
                <a:cs typeface="Calibri"/>
              </a:rPr>
              <a:t> </a:t>
            </a:r>
            <a:r>
              <a:rPr lang="en-IN" sz="1800">
                <a:latin typeface="Calibri"/>
                <a:cs typeface="Calibri"/>
              </a:rPr>
              <a:t>using flame sensors is a robotic device that is designed to detect and extinguish fires automatically and intimate the user. The robot typically consists of an Arduino microcontroller, a flame sensor, a water pump, Node MCU, LCD display, and a servo motor. </a:t>
            </a:r>
            <a:endParaRPr lang="en-IN" sz="1800">
              <a:ea typeface="+mn-lt"/>
              <a:cs typeface="+mn-lt"/>
            </a:endParaRPr>
          </a:p>
          <a:p>
            <a:pPr>
              <a:buFont typeface="Arial,Sans-Serif" panose="020B0604020202020204" pitchFamily="34" charset="0"/>
              <a:buChar char="•"/>
            </a:pPr>
            <a:r>
              <a:rPr lang="en-IN" sz="1800">
                <a:ea typeface="+mn-lt"/>
                <a:cs typeface="+mn-lt"/>
              </a:rPr>
              <a:t>It is a </a:t>
            </a:r>
            <a:r>
              <a:rPr lang="en-IN" sz="1800" b="1">
                <a:solidFill>
                  <a:schemeClr val="accent1"/>
                </a:solidFill>
                <a:ea typeface="+mn-lt"/>
                <a:cs typeface="+mn-lt"/>
              </a:rPr>
              <a:t>Challenging and Rewarding project</a:t>
            </a:r>
            <a:r>
              <a:rPr lang="en-IN" sz="1800">
                <a:ea typeface="+mn-lt"/>
                <a:cs typeface="+mn-lt"/>
              </a:rPr>
              <a:t>. Building a fire fighting robot requires students to learn about a variety of different engineering concepts, including electronics, programming, and mechanics. It is a great way for students to test their skills and knowledge, and to see what they are capable of. Fire fighting robots have the potential to save lives and property. By working on this project, students can learn about the latest fire fighting technologies and how they can be used to protect people and property.</a:t>
            </a:r>
            <a:endParaRPr lang="en-IN" sz="1800">
              <a:cs typeface="Calibri"/>
            </a:endParaRPr>
          </a:p>
          <a:p>
            <a:pPr>
              <a:buFont typeface="Arial,Sans-Serif" panose="020B0604020202020204" pitchFamily="34" charset="0"/>
              <a:buChar char="•"/>
            </a:pPr>
            <a:r>
              <a:rPr lang="en-IN" sz="1800">
                <a:latin typeface="Calibri"/>
                <a:cs typeface="Calibri"/>
              </a:rPr>
              <a:t>The specific </a:t>
            </a:r>
            <a:r>
              <a:rPr lang="en-IN" sz="1800" b="1">
                <a:solidFill>
                  <a:schemeClr val="accent1"/>
                </a:solidFill>
                <a:latin typeface="Calibri"/>
                <a:cs typeface="Calibri"/>
              </a:rPr>
              <a:t>Objectives </a:t>
            </a:r>
            <a:r>
              <a:rPr lang="en-IN" sz="1800">
                <a:latin typeface="Calibri"/>
                <a:cs typeface="Calibri"/>
              </a:rPr>
              <a:t>of the Arduino-based fire  fighting robot project include:</a:t>
            </a:r>
          </a:p>
          <a:p>
            <a:pPr>
              <a:buFont typeface="Calibri" panose="020B0604020202020204" pitchFamily="34" charset="0"/>
              <a:buChar char=" "/>
            </a:pPr>
            <a:r>
              <a:rPr lang="en-IN" sz="1800">
                <a:latin typeface="Calibri"/>
                <a:cs typeface="Calibri"/>
              </a:rPr>
              <a:t>--&gt;To develop a robot that can detect fires using fire sensors.</a:t>
            </a:r>
            <a:endParaRPr lang="en-US" sz="1800">
              <a:latin typeface="Calibri"/>
              <a:cs typeface="Calibri"/>
            </a:endParaRPr>
          </a:p>
          <a:p>
            <a:pPr>
              <a:buFont typeface="Calibri" panose="020B0604020202020204" pitchFamily="34" charset="0"/>
              <a:buChar char=" "/>
            </a:pPr>
            <a:r>
              <a:rPr lang="en-IN" sz="1800">
                <a:latin typeface="Calibri"/>
                <a:cs typeface="Calibri"/>
              </a:rPr>
              <a:t>--&gt;To develop a robot that can extinguish fires using a water pump.</a:t>
            </a:r>
          </a:p>
          <a:p>
            <a:pPr>
              <a:buFont typeface="Calibri" panose="020B0604020202020204" pitchFamily="34" charset="0"/>
              <a:buChar char=" "/>
            </a:pPr>
            <a:r>
              <a:rPr lang="en-IN" sz="1800">
                <a:latin typeface="Calibri"/>
                <a:cs typeface="Calibri"/>
              </a:rPr>
              <a:t>--&gt;To develop a robot that can Transfer in a variety of environments.</a:t>
            </a:r>
          </a:p>
          <a:p>
            <a:pPr>
              <a:buFont typeface="Calibri" panose="020B0604020202020204" pitchFamily="34" charset="0"/>
              <a:buChar char=" "/>
            </a:pPr>
            <a:endParaRPr lang="en-IN" sz="1400">
              <a:latin typeface="Calibri"/>
              <a:cs typeface="Calibri"/>
            </a:endParaRPr>
          </a:p>
          <a:p>
            <a:pPr>
              <a:buFont typeface="Arial" panose="020B0604020202020204" pitchFamily="34" charset="0"/>
              <a:buChar char="•"/>
            </a:pPr>
            <a:endParaRPr lang="en-US" sz="1400">
              <a:latin typeface="Times New Roman"/>
              <a:cs typeface="Times New Roman"/>
            </a:endParaRPr>
          </a:p>
          <a:p>
            <a:endParaRPr lang="en-IN" sz="1400">
              <a:cs typeface="Calibri" panose="020F0502020204030204"/>
            </a:endParaRPr>
          </a:p>
        </p:txBody>
      </p:sp>
      <p:sp>
        <p:nvSpPr>
          <p:cNvPr id="36" name="Rectangle 35">
            <a:extLst>
              <a:ext uri="{FF2B5EF4-FFF2-40B4-BE49-F238E27FC236}">
                <a16:creationId xmlns:a16="http://schemas.microsoft.com/office/drawing/2014/main" id="{154480E5-678B-478F-9170-46502C5FB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B598D875-841B-47A7-B4C8-237DBCE2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a:extLst>
              <a:ext uri="{FF2B5EF4-FFF2-40B4-BE49-F238E27FC236}">
                <a16:creationId xmlns:a16="http://schemas.microsoft.com/office/drawing/2014/main" id="{F628D4F3-699A-9470-64A2-6F829E1B59A6}"/>
              </a:ext>
            </a:extLst>
          </p:cNvPr>
          <p:cNvSpPr>
            <a:spLocks noGrp="1"/>
          </p:cNvSpPr>
          <p:nvPr>
            <p:ph type="dt" sz="half" idx="10"/>
          </p:nvPr>
        </p:nvSpPr>
        <p:spPr>
          <a:xfrm>
            <a:off x="1097280" y="6459785"/>
            <a:ext cx="2472271" cy="365125"/>
          </a:xfrm>
        </p:spPr>
        <p:txBody>
          <a:bodyPr>
            <a:normAutofit/>
          </a:bodyPr>
          <a:lstStyle/>
          <a:p>
            <a:pPr>
              <a:spcAft>
                <a:spcPts val="600"/>
              </a:spcAft>
            </a:pPr>
            <a:fld id="{FD57A8B3-A552-4702-9E94-DBF74B0D3A0A}" type="datetime1">
              <a:rPr lang="en-US" smtClean="0"/>
              <a:pPr>
                <a:spcAft>
                  <a:spcPts val="600"/>
                </a:spcAft>
              </a:pPr>
              <a:t>8/23/2023</a:t>
            </a:fld>
            <a:endParaRPr lang="en-IN"/>
          </a:p>
        </p:txBody>
      </p:sp>
      <p:sp>
        <p:nvSpPr>
          <p:cNvPr id="6" name="Footer Placeholder 5">
            <a:extLst>
              <a:ext uri="{FF2B5EF4-FFF2-40B4-BE49-F238E27FC236}">
                <a16:creationId xmlns:a16="http://schemas.microsoft.com/office/drawing/2014/main" id="{498683FC-F6C1-4D78-AD1B-3CCC122E612E}"/>
              </a:ext>
            </a:extLst>
          </p:cNvPr>
          <p:cNvSpPr>
            <a:spLocks noGrp="1"/>
          </p:cNvSpPr>
          <p:nvPr>
            <p:ph type="ftr" sz="quarter" idx="11"/>
          </p:nvPr>
        </p:nvSpPr>
        <p:spPr>
          <a:xfrm>
            <a:off x="3686185" y="6459785"/>
            <a:ext cx="4822804" cy="365125"/>
          </a:xfrm>
        </p:spPr>
        <p:txBody>
          <a:bodyPr>
            <a:normAutofit/>
          </a:bodyPr>
          <a:lstStyle/>
          <a:p>
            <a:pPr>
              <a:spcAft>
                <a:spcPts val="600"/>
              </a:spcAft>
            </a:pPr>
            <a:r>
              <a:rPr lang="en-US"/>
              <a:t>22AIE114 Term Project Final Evaluation</a:t>
            </a:r>
            <a:endParaRPr lang="en-IN"/>
          </a:p>
        </p:txBody>
      </p:sp>
      <p:sp>
        <p:nvSpPr>
          <p:cNvPr id="4" name="Slide Number Placeholder 3">
            <a:extLst>
              <a:ext uri="{FF2B5EF4-FFF2-40B4-BE49-F238E27FC236}">
                <a16:creationId xmlns:a16="http://schemas.microsoft.com/office/drawing/2014/main" id="{23B2D912-B6A4-493D-BFC1-38B20C0445A6}"/>
              </a:ext>
            </a:extLst>
          </p:cNvPr>
          <p:cNvSpPr>
            <a:spLocks noGrp="1"/>
          </p:cNvSpPr>
          <p:nvPr>
            <p:ph type="sldNum" sz="quarter" idx="12"/>
          </p:nvPr>
        </p:nvSpPr>
        <p:spPr>
          <a:xfrm>
            <a:off x="9900458" y="6459785"/>
            <a:ext cx="1312025" cy="365125"/>
          </a:xfrm>
        </p:spPr>
        <p:txBody>
          <a:bodyPr>
            <a:normAutofit/>
          </a:bodyPr>
          <a:lstStyle/>
          <a:p>
            <a:pPr>
              <a:spcAft>
                <a:spcPts val="600"/>
              </a:spcAft>
            </a:pPr>
            <a:fld id="{8EC9699F-75CC-43AA-BCD1-8CFB7C1576D8}" type="slidenum">
              <a:rPr lang="en-IN"/>
              <a:pPr>
                <a:spcAft>
                  <a:spcPts val="600"/>
                </a:spcAft>
              </a:pPr>
              <a:t>3</a:t>
            </a:fld>
            <a:endParaRPr lang="en-IN"/>
          </a:p>
        </p:txBody>
      </p:sp>
    </p:spTree>
    <p:extLst>
      <p:ext uri="{BB962C8B-B14F-4D97-AF65-F5344CB8AC3E}">
        <p14:creationId xmlns:p14="http://schemas.microsoft.com/office/powerpoint/2010/main" val="3509362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EC4AF-C577-435E-A200-DA4BC201FE3C}"/>
              </a:ext>
            </a:extLst>
          </p:cNvPr>
          <p:cNvSpPr>
            <a:spLocks noGrp="1"/>
          </p:cNvSpPr>
          <p:nvPr>
            <p:ph type="title"/>
          </p:nvPr>
        </p:nvSpPr>
        <p:spPr/>
        <p:txBody>
          <a:bodyPr/>
          <a:lstStyle/>
          <a:p>
            <a:pPr algn="ctr"/>
            <a:r>
              <a:rPr lang="en-IN" b="1" i="0">
                <a:solidFill>
                  <a:srgbClr val="374151"/>
                </a:solidFill>
                <a:effectLst/>
                <a:latin typeface="Times New Roman" panose="02020603050405020304" pitchFamily="18" charset="0"/>
                <a:cs typeface="Times New Roman" panose="02020603050405020304" pitchFamily="18" charset="0"/>
              </a:rPr>
              <a:t>PROBLEM STATEMENT</a:t>
            </a:r>
            <a:endParaRPr lang="en-I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48D10AB-D02A-4AB5-907C-CEFE4DA04FA5}"/>
              </a:ext>
            </a:extLst>
          </p:cNvPr>
          <p:cNvSpPr>
            <a:spLocks noGrp="1"/>
          </p:cNvSpPr>
          <p:nvPr>
            <p:ph idx="1"/>
          </p:nvPr>
        </p:nvSpPr>
        <p:spPr/>
        <p:txBody>
          <a:bodyPr vert="horz" lIns="0" tIns="45720" rIns="0" bIns="45720" rtlCol="0" anchor="t">
            <a:normAutofit lnSpcReduction="10000"/>
          </a:bodyPr>
          <a:lstStyle/>
          <a:p>
            <a:pPr>
              <a:buFont typeface="Arial" panose="020B0604020202020204" pitchFamily="34" charset="0"/>
              <a:buChar char="•"/>
            </a:pPr>
            <a:endParaRPr lang="en-US" sz="1800">
              <a:solidFill>
                <a:srgbClr val="374151"/>
              </a:solidFill>
              <a:latin typeface="Times New Roman" panose="02020603050405020304" pitchFamily="18" charset="0"/>
              <a:cs typeface="Times New Roman" panose="02020603050405020304" pitchFamily="18" charset="0"/>
            </a:endParaRPr>
          </a:p>
          <a:p>
            <a:pPr>
              <a:buFont typeface="Calibri" panose="020B0604020202020204" pitchFamily="34" charset="0"/>
              <a:buChar char=" "/>
            </a:pPr>
            <a:r>
              <a:rPr lang="en-US" sz="1800" b="1">
                <a:solidFill>
                  <a:schemeClr val="tx1"/>
                </a:solidFill>
                <a:latin typeface="Calibri"/>
                <a:cs typeface="Calibri"/>
              </a:rPr>
              <a:t>Industrial fire extinguisher address a number of problems associated with traditional fire fighting methods. These problems include:</a:t>
            </a:r>
            <a:endParaRPr lang="en-US" sz="1800">
              <a:solidFill>
                <a:schemeClr val="tx1"/>
              </a:solidFill>
              <a:latin typeface="Calibri"/>
              <a:cs typeface="Calibri"/>
            </a:endParaRPr>
          </a:p>
          <a:p>
            <a:pPr>
              <a:buFont typeface="Arial,Sans-Serif" panose="020B0604020202020204" pitchFamily="34" charset="0"/>
              <a:buChar char="•"/>
            </a:pPr>
            <a:r>
              <a:rPr lang="en-US" sz="1800">
                <a:solidFill>
                  <a:schemeClr val="tx1"/>
                </a:solidFill>
                <a:latin typeface="Calibri"/>
                <a:cs typeface="Calibri"/>
              </a:rPr>
              <a:t>Firefighting is a dangerous occupation, and firefighters are often exposed to hazardous conditions, such as smoke, heat, and flames. Industrial  fire extinguisher can help to reduce the risk of injury to firefighters by allowing them to fight fires from a safe distance.</a:t>
            </a:r>
          </a:p>
          <a:p>
            <a:pPr>
              <a:buFont typeface="Arial,Sans-Serif" panose="020B0604020202020204" pitchFamily="34" charset="0"/>
              <a:buChar char="•"/>
            </a:pPr>
            <a:r>
              <a:rPr lang="en-US" sz="1800">
                <a:solidFill>
                  <a:schemeClr val="tx1"/>
                </a:solidFill>
                <a:latin typeface="Calibri"/>
                <a:cs typeface="Calibri"/>
              </a:rPr>
              <a:t>Fires can occur in difficult-to-access areas, such as complex machine parts, underground tunnels, and chemical plants. Arduino-based fire fighting robots can help to extinguish fires in these areas, which would otherwise be inaccessible to firefighters.</a:t>
            </a:r>
          </a:p>
          <a:p>
            <a:pPr>
              <a:buFont typeface="Arial,Sans-Serif" panose="020B0604020202020204" pitchFamily="34" charset="0"/>
              <a:buChar char="•"/>
            </a:pPr>
            <a:r>
              <a:rPr lang="en-US" sz="1800">
                <a:solidFill>
                  <a:schemeClr val="tx1"/>
                </a:solidFill>
                <a:latin typeface="Calibri"/>
                <a:cs typeface="Calibri"/>
              </a:rPr>
              <a:t>Traditional fire fighting methods, such as hoses and ladders, can be inefficient in certain situations. For example, hoses can be difficult to maneuver in tight spaces, and ladders can be dangerous to use in high-rise buildings. Arduino-based fire fighting robots can be more efficient in these situations, as they can navigate through tight spaces and reach high-up areas.</a:t>
            </a:r>
          </a:p>
          <a:p>
            <a:pPr>
              <a:buFont typeface="Arial,Sans-Serif" panose="020B0604020202020204" pitchFamily="34" charset="0"/>
              <a:buChar char="•"/>
            </a:pPr>
            <a:endParaRPr lang="en-US" sz="1800">
              <a:solidFill>
                <a:srgbClr val="37415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800">
              <a:solidFill>
                <a:srgbClr val="374151"/>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CBECEEB-3238-52BF-020C-79DA5D436873}"/>
              </a:ext>
            </a:extLst>
          </p:cNvPr>
          <p:cNvSpPr>
            <a:spLocks noGrp="1"/>
          </p:cNvSpPr>
          <p:nvPr>
            <p:ph type="dt" sz="half" idx="10"/>
          </p:nvPr>
        </p:nvSpPr>
        <p:spPr/>
        <p:txBody>
          <a:bodyPr/>
          <a:lstStyle/>
          <a:p>
            <a:fld id="{A711D054-B4EB-4261-B112-9CD1BB5C6C8A}" type="datetime1">
              <a:rPr lang="en-US" smtClean="0"/>
              <a:t>8/23/2023</a:t>
            </a:fld>
            <a:endParaRPr lang="en-IN"/>
          </a:p>
        </p:txBody>
      </p:sp>
      <p:sp>
        <p:nvSpPr>
          <p:cNvPr id="6" name="Footer Placeholder 5">
            <a:extLst>
              <a:ext uri="{FF2B5EF4-FFF2-40B4-BE49-F238E27FC236}">
                <a16:creationId xmlns:a16="http://schemas.microsoft.com/office/drawing/2014/main" id="{6B8D54BA-2AE0-46DE-B779-17E131C4B95E}"/>
              </a:ext>
            </a:extLst>
          </p:cNvPr>
          <p:cNvSpPr>
            <a:spLocks noGrp="1"/>
          </p:cNvSpPr>
          <p:nvPr>
            <p:ph type="ftr" sz="quarter" idx="11"/>
          </p:nvPr>
        </p:nvSpPr>
        <p:spPr/>
        <p:txBody>
          <a:bodyPr/>
          <a:lstStyle/>
          <a:p>
            <a:r>
              <a:rPr lang="en-US"/>
              <a:t>22AIE114 Term Project Final Evaluation</a:t>
            </a:r>
            <a:endParaRPr lang="en-IN"/>
          </a:p>
        </p:txBody>
      </p:sp>
      <p:sp>
        <p:nvSpPr>
          <p:cNvPr id="4" name="Slide Number Placeholder 3">
            <a:extLst>
              <a:ext uri="{FF2B5EF4-FFF2-40B4-BE49-F238E27FC236}">
                <a16:creationId xmlns:a16="http://schemas.microsoft.com/office/drawing/2014/main" id="{1E8086AE-DFC5-457F-BED4-7E8323573885}"/>
              </a:ext>
            </a:extLst>
          </p:cNvPr>
          <p:cNvSpPr>
            <a:spLocks noGrp="1"/>
          </p:cNvSpPr>
          <p:nvPr>
            <p:ph type="sldNum" sz="quarter" idx="12"/>
          </p:nvPr>
        </p:nvSpPr>
        <p:spPr/>
        <p:txBody>
          <a:bodyPr/>
          <a:lstStyle/>
          <a:p>
            <a:fld id="{8EC9699F-75CC-43AA-BCD1-8CFB7C1576D8}" type="slidenum">
              <a:rPr lang="en-IN" dirty="0" smtClean="0"/>
              <a:t>4</a:t>
            </a:fld>
            <a:endParaRPr lang="en-IN"/>
          </a:p>
        </p:txBody>
      </p:sp>
    </p:spTree>
    <p:extLst>
      <p:ext uri="{BB962C8B-B14F-4D97-AF65-F5344CB8AC3E}">
        <p14:creationId xmlns:p14="http://schemas.microsoft.com/office/powerpoint/2010/main" val="179743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40CB-96E5-4384-A624-2C72037CCF66}"/>
              </a:ext>
            </a:extLst>
          </p:cNvPr>
          <p:cNvSpPr>
            <a:spLocks noGrp="1"/>
          </p:cNvSpPr>
          <p:nvPr>
            <p:ph type="title"/>
          </p:nvPr>
        </p:nvSpPr>
        <p:spPr/>
        <p:txBody>
          <a:bodyPr/>
          <a:lstStyle/>
          <a:p>
            <a:pPr algn="ctr"/>
            <a:r>
              <a:rPr lang="en-IN" b="1" i="0">
                <a:solidFill>
                  <a:srgbClr val="374151"/>
                </a:solidFill>
                <a:effectLst/>
                <a:latin typeface="Times New Roman" panose="02020603050405020304" pitchFamily="18" charset="0"/>
                <a:cs typeface="Times New Roman" panose="02020603050405020304" pitchFamily="18" charset="0"/>
              </a:rPr>
              <a:t>METHODOLOGY</a:t>
            </a:r>
            <a:endParaRPr lang="en-I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AACA520-E112-4FAC-8E51-1244E7AF630F}"/>
              </a:ext>
            </a:extLst>
          </p:cNvPr>
          <p:cNvSpPr>
            <a:spLocks noGrp="1"/>
          </p:cNvSpPr>
          <p:nvPr>
            <p:ph idx="1"/>
          </p:nvPr>
        </p:nvSpPr>
        <p:spPr>
          <a:xfrm>
            <a:off x="1097280" y="1845734"/>
            <a:ext cx="10008920" cy="4181697"/>
          </a:xfrm>
        </p:spPr>
        <p:txBody>
          <a:bodyPr vert="horz" lIns="0" tIns="45720" rIns="0" bIns="45720" rtlCol="0" anchor="t">
            <a:normAutofit/>
          </a:bodyPr>
          <a:lstStyle/>
          <a:p>
            <a:pPr>
              <a:buFont typeface="Calibri" panose="020B0604020202020204" pitchFamily="34" charset="0"/>
              <a:buChar char=" "/>
            </a:pPr>
            <a:r>
              <a:rPr lang="en-US" sz="1400" b="1" i="1" u="sng">
                <a:solidFill>
                  <a:srgbClr val="404040"/>
                </a:solidFill>
                <a:latin typeface="Calibri"/>
                <a:cs typeface="Calibri"/>
              </a:rPr>
              <a:t>FLAME DETECTION:</a:t>
            </a:r>
            <a:endParaRPr lang="en-US" sz="1400">
              <a:solidFill>
                <a:srgbClr val="404040"/>
              </a:solidFill>
              <a:latin typeface="Calibri"/>
              <a:cs typeface="Calibri"/>
            </a:endParaRPr>
          </a:p>
          <a:p>
            <a:pPr>
              <a:buFont typeface="Calibri" panose="020B0604020202020204" pitchFamily="34" charset="0"/>
              <a:buChar char=" "/>
            </a:pPr>
            <a:r>
              <a:rPr lang="en-US" sz="1600">
                <a:solidFill>
                  <a:srgbClr val="404040"/>
                </a:solidFill>
                <a:latin typeface="Calibri"/>
                <a:cs typeface="Calibri"/>
              </a:rPr>
              <a:t> The robot moves around and search for the signs of </a:t>
            </a:r>
            <a:r>
              <a:rPr lang="en-US" sz="1600" err="1">
                <a:solidFill>
                  <a:srgbClr val="404040"/>
                </a:solidFill>
                <a:latin typeface="Calibri"/>
                <a:cs typeface="Calibri"/>
              </a:rPr>
              <a:t>flame.The</a:t>
            </a:r>
            <a:r>
              <a:rPr lang="en-US" sz="1600">
                <a:solidFill>
                  <a:srgbClr val="404040"/>
                </a:solidFill>
                <a:latin typeface="Calibri"/>
                <a:cs typeface="Calibri"/>
              </a:rPr>
              <a:t> robot will search for flames using the three flame sensors placed in front of the robot. When a fire is detected in the  flame sensors ( side sensors with range of 200mm)  that is placed on either ends of the robot, the robot will turn in the direction of the flame and moves forward until the value of short range flame sensor (center sensor with range of 200mm) is lower than the cutoff value. When the value of the center flame sensor is below cutoff value, then the robot will stop and initiate the pumping action. </a:t>
            </a:r>
          </a:p>
          <a:p>
            <a:pPr>
              <a:buFont typeface="Calibri" panose="020B0604020202020204" pitchFamily="34" charset="0"/>
              <a:buChar char=" "/>
            </a:pPr>
            <a:r>
              <a:rPr lang="en-US" sz="1400" b="1" i="1" u="sng">
                <a:solidFill>
                  <a:srgbClr val="404040"/>
                </a:solidFill>
                <a:latin typeface="Calibri"/>
                <a:cs typeface="Calibri"/>
              </a:rPr>
              <a:t>DATA TRASFER:</a:t>
            </a:r>
          </a:p>
          <a:p>
            <a:pPr>
              <a:buFont typeface="Calibri" panose="020B0604020202020204" pitchFamily="34" charset="0"/>
              <a:buChar char=" "/>
            </a:pPr>
            <a:r>
              <a:rPr lang="en-US" sz="1400">
                <a:solidFill>
                  <a:srgbClr val="404040"/>
                </a:solidFill>
                <a:latin typeface="Calibri"/>
                <a:cs typeface="Calibri"/>
              </a:rPr>
              <a:t> </a:t>
            </a:r>
            <a:r>
              <a:rPr lang="en-US" sz="1600">
                <a:solidFill>
                  <a:srgbClr val="404040"/>
                </a:solidFill>
                <a:latin typeface="Calibri"/>
                <a:cs typeface="Calibri"/>
              </a:rPr>
              <a:t>In the case of fire is detected the Sensor the data Will be transferred to the Telegram API containing the direction of fire, the level of the extinguisher ,The Approximate time that </a:t>
            </a:r>
            <a:r>
              <a:rPr lang="en-US" sz="1600">
                <a:ea typeface="+mn-lt"/>
                <a:cs typeface="+mn-lt"/>
              </a:rPr>
              <a:t>extinguisher</a:t>
            </a:r>
            <a:r>
              <a:rPr lang="en-US" sz="1600">
                <a:solidFill>
                  <a:srgbClr val="404040"/>
                </a:solidFill>
                <a:latin typeface="Calibri"/>
                <a:cs typeface="Calibri"/>
              </a:rPr>
              <a:t> can last and the Warning Signal  will be Transferred Over the Network. </a:t>
            </a:r>
          </a:p>
          <a:p>
            <a:pPr>
              <a:buFont typeface="Calibri" panose="020B0604020202020204" pitchFamily="34" charset="0"/>
              <a:buChar char=" "/>
            </a:pPr>
            <a:r>
              <a:rPr lang="en-US" sz="1400" b="1" i="1" u="sng">
                <a:solidFill>
                  <a:srgbClr val="404040"/>
                </a:solidFill>
                <a:latin typeface="Calibri"/>
                <a:cs typeface="Calibri"/>
              </a:rPr>
              <a:t> PUMPING ACTION:</a:t>
            </a:r>
            <a:endParaRPr lang="en-US" sz="1400">
              <a:solidFill>
                <a:srgbClr val="404040"/>
              </a:solidFill>
              <a:latin typeface="Calibri"/>
              <a:cs typeface="Calibri"/>
            </a:endParaRPr>
          </a:p>
          <a:p>
            <a:pPr>
              <a:buFont typeface="Calibri" panose="020B0604020202020204" pitchFamily="34" charset="0"/>
              <a:buChar char=" "/>
            </a:pPr>
            <a:r>
              <a:rPr lang="en-US" sz="1600">
                <a:solidFill>
                  <a:srgbClr val="404040"/>
                </a:solidFill>
                <a:latin typeface="Calibri"/>
                <a:cs typeface="Calibri"/>
              </a:rPr>
              <a:t>Once the pumping action is initiated, the motor for the pump will be enabled and sprays the water. This is done until the flame is bought down to ground level. The robot will keep moving around in search of a possible fire. </a:t>
            </a:r>
          </a:p>
          <a:p>
            <a:pPr>
              <a:buFont typeface="Calibri" panose="020B0604020202020204" pitchFamily="34" charset="0"/>
              <a:buChar char=" "/>
            </a:pPr>
            <a:endParaRPr lang="en-US" sz="1200">
              <a:solidFill>
                <a:srgbClr val="40404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800">
              <a:solidFill>
                <a:srgbClr val="374151"/>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409BB67-DDFC-64F9-35CA-6DA38A04DFF0}"/>
              </a:ext>
            </a:extLst>
          </p:cNvPr>
          <p:cNvSpPr>
            <a:spLocks noGrp="1"/>
          </p:cNvSpPr>
          <p:nvPr>
            <p:ph type="dt" sz="half" idx="10"/>
          </p:nvPr>
        </p:nvSpPr>
        <p:spPr/>
        <p:txBody>
          <a:bodyPr/>
          <a:lstStyle/>
          <a:p>
            <a:fld id="{F5B955E0-A2BE-4FBC-A045-35352D1A77D2}" type="datetime1">
              <a:rPr lang="en-US" smtClean="0"/>
              <a:t>8/23/2023</a:t>
            </a:fld>
            <a:endParaRPr lang="en-IN"/>
          </a:p>
        </p:txBody>
      </p:sp>
      <p:sp>
        <p:nvSpPr>
          <p:cNvPr id="6" name="Footer Placeholder 5">
            <a:extLst>
              <a:ext uri="{FF2B5EF4-FFF2-40B4-BE49-F238E27FC236}">
                <a16:creationId xmlns:a16="http://schemas.microsoft.com/office/drawing/2014/main" id="{854E788C-25E0-4737-A902-6B94442DFBBE}"/>
              </a:ext>
            </a:extLst>
          </p:cNvPr>
          <p:cNvSpPr>
            <a:spLocks noGrp="1"/>
          </p:cNvSpPr>
          <p:nvPr>
            <p:ph type="ftr" sz="quarter" idx="11"/>
          </p:nvPr>
        </p:nvSpPr>
        <p:spPr/>
        <p:txBody>
          <a:bodyPr/>
          <a:lstStyle/>
          <a:p>
            <a:r>
              <a:rPr lang="en-US"/>
              <a:t>22AIE114 Term Project Final Evaluation</a:t>
            </a:r>
            <a:endParaRPr lang="en-IN"/>
          </a:p>
        </p:txBody>
      </p:sp>
      <p:sp>
        <p:nvSpPr>
          <p:cNvPr id="4" name="Slide Number Placeholder 3">
            <a:extLst>
              <a:ext uri="{FF2B5EF4-FFF2-40B4-BE49-F238E27FC236}">
                <a16:creationId xmlns:a16="http://schemas.microsoft.com/office/drawing/2014/main" id="{7004EE19-C9F8-456B-BC20-35CE0948C208}"/>
              </a:ext>
            </a:extLst>
          </p:cNvPr>
          <p:cNvSpPr>
            <a:spLocks noGrp="1"/>
          </p:cNvSpPr>
          <p:nvPr>
            <p:ph type="sldNum" sz="quarter" idx="12"/>
          </p:nvPr>
        </p:nvSpPr>
        <p:spPr/>
        <p:txBody>
          <a:bodyPr/>
          <a:lstStyle/>
          <a:p>
            <a:fld id="{8EC9699F-75CC-43AA-BCD1-8CFB7C1576D8}" type="slidenum">
              <a:rPr lang="en-IN" smtClean="0"/>
              <a:t>5</a:t>
            </a:fld>
            <a:endParaRPr lang="en-IN"/>
          </a:p>
        </p:txBody>
      </p:sp>
    </p:spTree>
    <p:extLst>
      <p:ext uri="{BB962C8B-B14F-4D97-AF65-F5344CB8AC3E}">
        <p14:creationId xmlns:p14="http://schemas.microsoft.com/office/powerpoint/2010/main" val="1757857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2" name="Straight Connector 4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3" name="Rectangle 42">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A00C361-38E6-CDFD-9678-A4D133C64E4C}"/>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a:solidFill>
                  <a:srgbClr val="FFFFFF"/>
                </a:solidFill>
              </a:rPr>
              <a:t>Flow Chart</a:t>
            </a:r>
          </a:p>
        </p:txBody>
      </p:sp>
      <p:sp>
        <p:nvSpPr>
          <p:cNvPr id="5" name="Footer Placeholder 4">
            <a:extLst>
              <a:ext uri="{FF2B5EF4-FFF2-40B4-BE49-F238E27FC236}">
                <a16:creationId xmlns:a16="http://schemas.microsoft.com/office/drawing/2014/main" id="{F42450CB-8F64-58FB-92C3-A8BFBE639CA6}"/>
              </a:ext>
            </a:extLst>
          </p:cNvPr>
          <p:cNvSpPr>
            <a:spLocks noGrp="1"/>
          </p:cNvSpPr>
          <p:nvPr>
            <p:ph type="ftr" sz="quarter" idx="11"/>
          </p:nvPr>
        </p:nvSpPr>
        <p:spPr>
          <a:xfrm>
            <a:off x="274849" y="6459785"/>
            <a:ext cx="7050183" cy="365125"/>
          </a:xfrm>
        </p:spPr>
        <p:txBody>
          <a:bodyPr vert="horz" lIns="91440" tIns="45720" rIns="91440" bIns="45720" rtlCol="0" anchor="ctr">
            <a:normAutofit/>
          </a:bodyPr>
          <a:lstStyle/>
          <a:p>
            <a:pPr algn="l" defTabSz="914400">
              <a:spcAft>
                <a:spcPts val="600"/>
              </a:spcAft>
            </a:pPr>
            <a:r>
              <a:rPr lang="en-US" sz="900" kern="1200" cap="all" baseline="0">
                <a:solidFill>
                  <a:schemeClr val="tx2"/>
                </a:solidFill>
                <a:latin typeface="+mn-lt"/>
                <a:ea typeface="+mn-ea"/>
                <a:cs typeface="+mn-cs"/>
              </a:rPr>
              <a:t>22AIE114 Term Project Final Evaluation</a:t>
            </a:r>
          </a:p>
        </p:txBody>
      </p:sp>
      <p:sp>
        <p:nvSpPr>
          <p:cNvPr id="45" name="Rectangle 44">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a:extLst>
              <a:ext uri="{FF2B5EF4-FFF2-40B4-BE49-F238E27FC236}">
                <a16:creationId xmlns:a16="http://schemas.microsoft.com/office/drawing/2014/main" id="{84DFBBA8-906F-354B-9704-2B757BCD11C1}"/>
              </a:ext>
            </a:extLst>
          </p:cNvPr>
          <p:cNvSpPr>
            <a:spLocks noGrp="1"/>
          </p:cNvSpPr>
          <p:nvPr>
            <p:ph type="dt" sz="half" idx="10"/>
          </p:nvPr>
        </p:nvSpPr>
        <p:spPr>
          <a:xfrm>
            <a:off x="8096885" y="6459785"/>
            <a:ext cx="2787425" cy="365125"/>
          </a:xfrm>
        </p:spPr>
        <p:txBody>
          <a:bodyPr vert="horz" lIns="91440" tIns="45720" rIns="91440" bIns="45720" rtlCol="0" anchor="ctr">
            <a:normAutofit/>
          </a:bodyPr>
          <a:lstStyle/>
          <a:p>
            <a:pPr defTabSz="914400">
              <a:spcAft>
                <a:spcPts val="600"/>
              </a:spcAft>
            </a:pPr>
            <a:fld id="{B87D76C7-BDD6-4BF2-AD5D-6FD7C33D123E}" type="datetime1">
              <a:rPr lang="en-US" sz="900"/>
              <a:pPr defTabSz="914400">
                <a:spcAft>
                  <a:spcPts val="600"/>
                </a:spcAft>
              </a:pPr>
              <a:t>8/23/2023</a:t>
            </a:fld>
            <a:endParaRPr lang="en-US" sz="900"/>
          </a:p>
        </p:txBody>
      </p:sp>
      <p:sp>
        <p:nvSpPr>
          <p:cNvPr id="6" name="Slide Number Placeholder 5">
            <a:extLst>
              <a:ext uri="{FF2B5EF4-FFF2-40B4-BE49-F238E27FC236}">
                <a16:creationId xmlns:a16="http://schemas.microsoft.com/office/drawing/2014/main" id="{194415E6-657B-1E5B-2EE8-8D0A613541A0}"/>
              </a:ext>
            </a:extLst>
          </p:cNvPr>
          <p:cNvSpPr>
            <a:spLocks noGrp="1"/>
          </p:cNvSpPr>
          <p:nvPr>
            <p:ph type="sldNum" sz="quarter" idx="12"/>
          </p:nvPr>
        </p:nvSpPr>
        <p:spPr>
          <a:xfrm>
            <a:off x="11030574" y="6459785"/>
            <a:ext cx="725557" cy="365125"/>
          </a:xfrm>
        </p:spPr>
        <p:txBody>
          <a:bodyPr vert="horz" lIns="91440" tIns="45720" rIns="91440" bIns="45720" rtlCol="0" anchor="ctr">
            <a:normAutofit/>
          </a:bodyPr>
          <a:lstStyle/>
          <a:p>
            <a:pPr defTabSz="914400">
              <a:spcAft>
                <a:spcPts val="600"/>
              </a:spcAft>
            </a:pPr>
            <a:fld id="{8EC9699F-75CC-43AA-BCD1-8CFB7C1576D8}" type="slidenum">
              <a:rPr lang="en-US" sz="1050"/>
              <a:pPr defTabSz="914400">
                <a:spcAft>
                  <a:spcPts val="600"/>
                </a:spcAft>
              </a:pPr>
              <a:t>6</a:t>
            </a:fld>
            <a:endParaRPr lang="en-US" sz="1050"/>
          </a:p>
        </p:txBody>
      </p:sp>
      <p:sp>
        <p:nvSpPr>
          <p:cNvPr id="11" name="TextBox 10">
            <a:extLst>
              <a:ext uri="{FF2B5EF4-FFF2-40B4-BE49-F238E27FC236}">
                <a16:creationId xmlns:a16="http://schemas.microsoft.com/office/drawing/2014/main" id="{D176395C-31C1-980C-B484-06BB475AF364}"/>
              </a:ext>
            </a:extLst>
          </p:cNvPr>
          <p:cNvSpPr txBox="1"/>
          <p:nvPr/>
        </p:nvSpPr>
        <p:spPr>
          <a:xfrm>
            <a:off x="3473361" y="6059315"/>
            <a:ext cx="316762"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0</a:t>
            </a:r>
          </a:p>
          <a:p>
            <a:pPr algn="l"/>
            <a:endParaRPr lang="en-US">
              <a:cs typeface="Calibri"/>
            </a:endParaRPr>
          </a:p>
        </p:txBody>
      </p:sp>
      <p:sp>
        <p:nvSpPr>
          <p:cNvPr id="12" name="TextBox 11">
            <a:extLst>
              <a:ext uri="{FF2B5EF4-FFF2-40B4-BE49-F238E27FC236}">
                <a16:creationId xmlns:a16="http://schemas.microsoft.com/office/drawing/2014/main" id="{0703C7C3-5C99-A671-CF19-A37C194C339F}"/>
              </a:ext>
            </a:extLst>
          </p:cNvPr>
          <p:cNvSpPr txBox="1"/>
          <p:nvPr/>
        </p:nvSpPr>
        <p:spPr>
          <a:xfrm>
            <a:off x="5196727" y="4251231"/>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TextBox 12">
            <a:extLst>
              <a:ext uri="{FF2B5EF4-FFF2-40B4-BE49-F238E27FC236}">
                <a16:creationId xmlns:a16="http://schemas.microsoft.com/office/drawing/2014/main" id="{AC402C8D-B7EB-85B5-6B67-920D5AADF0C8}"/>
              </a:ext>
            </a:extLst>
          </p:cNvPr>
          <p:cNvSpPr txBox="1"/>
          <p:nvPr/>
        </p:nvSpPr>
        <p:spPr>
          <a:xfrm>
            <a:off x="6890162" y="3043051"/>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6" name="Content Placeholder 15" descr="A diagram of a flowchart&#10;&#10;Description automatically generated">
            <a:extLst>
              <a:ext uri="{FF2B5EF4-FFF2-40B4-BE49-F238E27FC236}">
                <a16:creationId xmlns:a16="http://schemas.microsoft.com/office/drawing/2014/main" id="{79BDFDBA-492E-4422-3B71-38D6286A2F3D}"/>
              </a:ext>
            </a:extLst>
          </p:cNvPr>
          <p:cNvPicPr>
            <a:picLocks noGrp="1" noChangeAspect="1"/>
          </p:cNvPicPr>
          <p:nvPr>
            <p:ph idx="1"/>
          </p:nvPr>
        </p:nvPicPr>
        <p:blipFill>
          <a:blip r:embed="rId2"/>
          <a:stretch>
            <a:fillRect/>
          </a:stretch>
        </p:blipFill>
        <p:spPr>
          <a:xfrm>
            <a:off x="399803" y="203383"/>
            <a:ext cx="6622472" cy="6144454"/>
          </a:xfrm>
        </p:spPr>
      </p:pic>
    </p:spTree>
    <p:extLst>
      <p:ext uri="{BB962C8B-B14F-4D97-AF65-F5344CB8AC3E}">
        <p14:creationId xmlns:p14="http://schemas.microsoft.com/office/powerpoint/2010/main" val="701311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ECBE90-1D4B-40DD-AF68-F6BE16456A6A}"/>
              </a:ext>
            </a:extLst>
          </p:cNvPr>
          <p:cNvSpPr>
            <a:spLocks noGrp="1"/>
          </p:cNvSpPr>
          <p:nvPr>
            <p:ph type="title"/>
          </p:nvPr>
        </p:nvSpPr>
        <p:spPr>
          <a:xfrm>
            <a:off x="5181601" y="634946"/>
            <a:ext cx="6368142" cy="1370546"/>
          </a:xfrm>
        </p:spPr>
        <p:txBody>
          <a:bodyPr>
            <a:normAutofit/>
          </a:bodyPr>
          <a:lstStyle/>
          <a:p>
            <a:r>
              <a:rPr lang="en-US" b="1">
                <a:latin typeface="Times New Roman"/>
                <a:cs typeface="Times New Roman"/>
              </a:rPr>
              <a:t>SDG ADDRESSED</a:t>
            </a:r>
            <a:endParaRPr lang="en-IN" b="1">
              <a:latin typeface="Times New Roman"/>
              <a:cs typeface="Times New Roman"/>
            </a:endParaRPr>
          </a:p>
        </p:txBody>
      </p:sp>
      <p:pic>
        <p:nvPicPr>
          <p:cNvPr id="20" name="Picture 19" descr="Plant growing in a concrete crack">
            <a:extLst>
              <a:ext uri="{FF2B5EF4-FFF2-40B4-BE49-F238E27FC236}">
                <a16:creationId xmlns:a16="http://schemas.microsoft.com/office/drawing/2014/main" id="{1217BA4B-43C8-6370-F92E-93D1F9B93CB3}"/>
              </a:ext>
            </a:extLst>
          </p:cNvPr>
          <p:cNvPicPr>
            <a:picLocks noChangeAspect="1"/>
          </p:cNvPicPr>
          <p:nvPr/>
        </p:nvPicPr>
        <p:blipFill rotWithShape="1">
          <a:blip r:embed="rId2"/>
          <a:srcRect l="18214" r="36565" b="1"/>
          <a:stretch/>
        </p:blipFill>
        <p:spPr>
          <a:xfrm>
            <a:off x="20" y="-12128"/>
            <a:ext cx="4654276" cy="6870127"/>
          </a:xfrm>
          <a:prstGeom prst="rect">
            <a:avLst/>
          </a:prstGeom>
        </p:spPr>
      </p:pic>
      <p:cxnSp>
        <p:nvCxnSpPr>
          <p:cNvPr id="29" name="Straight Connector 28">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A17CD4-28CA-4A1F-8094-11C2804625B2}"/>
              </a:ext>
            </a:extLst>
          </p:cNvPr>
          <p:cNvSpPr>
            <a:spLocks noGrp="1"/>
          </p:cNvSpPr>
          <p:nvPr>
            <p:ph idx="1"/>
          </p:nvPr>
        </p:nvSpPr>
        <p:spPr>
          <a:xfrm>
            <a:off x="5181601" y="2279124"/>
            <a:ext cx="6368142" cy="3937549"/>
          </a:xfrm>
        </p:spPr>
        <p:txBody>
          <a:bodyPr vert="horz" lIns="0" tIns="45720" rIns="0" bIns="45720" rtlCol="0" anchor="t">
            <a:noAutofit/>
          </a:bodyPr>
          <a:lstStyle/>
          <a:p>
            <a:pPr>
              <a:buFont typeface="Arial" panose="020B0604020202020204" pitchFamily="34" charset="0"/>
              <a:buChar char="•"/>
            </a:pPr>
            <a:r>
              <a:rPr lang="en-US" sz="1800" b="1" i="1" u="sng">
                <a:latin typeface="Calibri"/>
                <a:cs typeface="Calibri"/>
              </a:rPr>
              <a:t>SDG 3</a:t>
            </a:r>
            <a:r>
              <a:rPr lang="en-US" sz="1800" b="1">
                <a:latin typeface="Calibri"/>
                <a:cs typeface="Calibri"/>
              </a:rPr>
              <a:t> </a:t>
            </a:r>
            <a:r>
              <a:rPr lang="en-US" sz="1800" b="1" i="1" u="sng">
                <a:latin typeface="Calibri"/>
                <a:cs typeface="Calibri"/>
              </a:rPr>
              <a:t>- Ensure healthy lives and promote well-being      </a:t>
            </a:r>
            <a:r>
              <a:rPr lang="en-US" sz="1800">
                <a:latin typeface="Calibri"/>
                <a:cs typeface="Calibri"/>
              </a:rPr>
              <a:t>By helping to keep firefighters safe, reduce the amount of water and foam that is wasted, these robots can help to save lives and improve the health and well-being of people around the world. </a:t>
            </a:r>
            <a:endParaRPr lang="en-US" sz="1800" b="1">
              <a:latin typeface="Calibri"/>
              <a:cs typeface="Calibri"/>
            </a:endParaRPr>
          </a:p>
          <a:p>
            <a:pPr>
              <a:buFont typeface="Arial" panose="020F0502020204030204" pitchFamily="34" charset="0"/>
              <a:buChar char="•"/>
            </a:pPr>
            <a:r>
              <a:rPr lang="en-US" sz="1800" b="1" i="1" u="sng">
                <a:latin typeface="Calibri"/>
                <a:cs typeface="Calibri"/>
              </a:rPr>
              <a:t>SDG 8 - Decent Work And Economic Growth     </a:t>
            </a:r>
            <a:r>
              <a:rPr lang="en-US" sz="1800">
                <a:latin typeface="Calibri"/>
                <a:cs typeface="Calibri"/>
              </a:rPr>
              <a:t>By helping to protect people and property, create jobs, and train firefighters, these robots can help to promote economic growth and development in developing countries.</a:t>
            </a:r>
          </a:p>
          <a:p>
            <a:pPr>
              <a:buFont typeface="Arial" panose="020F0502020204030204" pitchFamily="34" charset="0"/>
              <a:buChar char="•"/>
            </a:pPr>
            <a:r>
              <a:rPr lang="en-US" sz="1800" b="1" i="1" u="sng">
                <a:latin typeface="Calibri"/>
                <a:cs typeface="Calibri"/>
              </a:rPr>
              <a:t>SDG 9 - Industry, Innovation and Infrastructure     </a:t>
            </a:r>
            <a:r>
              <a:rPr lang="en-US" sz="1800">
                <a:latin typeface="Calibri"/>
                <a:cs typeface="Calibri"/>
              </a:rPr>
              <a:t>By helping to  develop new technologies, and train firefighters, these robots can help to promote industrial development and innovation.</a:t>
            </a:r>
          </a:p>
          <a:p>
            <a:pPr>
              <a:buFont typeface="Arial" panose="020F0502020204030204" pitchFamily="34" charset="0"/>
              <a:buChar char="•"/>
            </a:pPr>
            <a:r>
              <a:rPr lang="en-US" sz="1800" b="1" i="1" u="sng">
                <a:latin typeface="Calibri"/>
                <a:cs typeface="Calibri"/>
              </a:rPr>
              <a:t>SDG 11 - Sustainable cities and Communities     </a:t>
            </a:r>
            <a:r>
              <a:rPr lang="en-US" sz="1800">
                <a:latin typeface="Calibri"/>
                <a:cs typeface="Calibri"/>
              </a:rPr>
              <a:t>These robots can help to make cities more inclusive, safe, resilient, and sustainable.</a:t>
            </a:r>
          </a:p>
          <a:p>
            <a:pPr>
              <a:buFont typeface="Arial" panose="020B0604020202020204" pitchFamily="34" charset="0"/>
              <a:buChar char="•"/>
            </a:pPr>
            <a:endParaRPr lang="en-US" sz="180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4D027CE3-90A2-A9AD-E55B-68B80CE19144}"/>
              </a:ext>
            </a:extLst>
          </p:cNvPr>
          <p:cNvSpPr>
            <a:spLocks noGrp="1"/>
          </p:cNvSpPr>
          <p:nvPr>
            <p:ph type="dt" sz="half" idx="10"/>
          </p:nvPr>
        </p:nvSpPr>
        <p:spPr>
          <a:xfrm>
            <a:off x="1097280" y="6459785"/>
            <a:ext cx="2472271" cy="365125"/>
          </a:xfrm>
        </p:spPr>
        <p:txBody>
          <a:bodyPr>
            <a:normAutofit/>
          </a:bodyPr>
          <a:lstStyle/>
          <a:p>
            <a:pPr>
              <a:spcAft>
                <a:spcPts val="600"/>
              </a:spcAft>
            </a:pPr>
            <a:fld id="{505AA915-3724-4F43-AA7E-DD27EA741488}" type="datetime1">
              <a:rPr lang="en-US" smtClean="0"/>
              <a:pPr>
                <a:spcAft>
                  <a:spcPts val="600"/>
                </a:spcAft>
              </a:pPr>
              <a:t>8/23/2023</a:t>
            </a:fld>
            <a:endParaRPr lang="en-IN"/>
          </a:p>
        </p:txBody>
      </p:sp>
      <p:sp>
        <p:nvSpPr>
          <p:cNvPr id="6" name="Footer Placeholder 5">
            <a:extLst>
              <a:ext uri="{FF2B5EF4-FFF2-40B4-BE49-F238E27FC236}">
                <a16:creationId xmlns:a16="http://schemas.microsoft.com/office/drawing/2014/main" id="{2D357C6E-866F-4BE4-8437-0EC7DDAA8FD3}"/>
              </a:ext>
            </a:extLst>
          </p:cNvPr>
          <p:cNvSpPr>
            <a:spLocks noGrp="1"/>
          </p:cNvSpPr>
          <p:nvPr>
            <p:ph type="ftr" sz="quarter" idx="11"/>
          </p:nvPr>
        </p:nvSpPr>
        <p:spPr>
          <a:xfrm>
            <a:off x="5181601" y="6459785"/>
            <a:ext cx="3739340" cy="365125"/>
          </a:xfrm>
        </p:spPr>
        <p:txBody>
          <a:bodyPr>
            <a:normAutofit/>
          </a:bodyPr>
          <a:lstStyle/>
          <a:p>
            <a:pPr algn="l">
              <a:spcAft>
                <a:spcPts val="600"/>
              </a:spcAft>
            </a:pPr>
            <a:r>
              <a:rPr lang="en-US">
                <a:solidFill>
                  <a:schemeClr val="tx1">
                    <a:lumMod val="75000"/>
                    <a:lumOff val="25000"/>
                  </a:schemeClr>
                </a:solidFill>
              </a:rPr>
              <a:t>22AIE114 Term Project Final Evaluation</a:t>
            </a:r>
            <a:endParaRPr lang="en-IN">
              <a:solidFill>
                <a:schemeClr val="tx1">
                  <a:lumMod val="75000"/>
                  <a:lumOff val="25000"/>
                </a:schemeClr>
              </a:solidFill>
            </a:endParaRPr>
          </a:p>
        </p:txBody>
      </p:sp>
      <p:sp>
        <p:nvSpPr>
          <p:cNvPr id="4" name="Slide Number Placeholder 3">
            <a:extLst>
              <a:ext uri="{FF2B5EF4-FFF2-40B4-BE49-F238E27FC236}">
                <a16:creationId xmlns:a16="http://schemas.microsoft.com/office/drawing/2014/main" id="{A8C93F6C-6897-41F3-B798-D960D411D4B1}"/>
              </a:ext>
            </a:extLst>
          </p:cNvPr>
          <p:cNvSpPr>
            <a:spLocks noGrp="1"/>
          </p:cNvSpPr>
          <p:nvPr>
            <p:ph type="sldNum" sz="quarter" idx="12"/>
          </p:nvPr>
        </p:nvSpPr>
        <p:spPr>
          <a:xfrm>
            <a:off x="9900458" y="6459785"/>
            <a:ext cx="1312025" cy="365125"/>
          </a:xfrm>
        </p:spPr>
        <p:txBody>
          <a:bodyPr>
            <a:normAutofit/>
          </a:bodyPr>
          <a:lstStyle/>
          <a:p>
            <a:pPr>
              <a:spcAft>
                <a:spcPts val="600"/>
              </a:spcAft>
            </a:pPr>
            <a:fld id="{8EC9699F-75CC-43AA-BCD1-8CFB7C1576D8}" type="slidenum">
              <a:rPr lang="en-IN">
                <a:solidFill>
                  <a:schemeClr val="tx1">
                    <a:lumMod val="75000"/>
                    <a:lumOff val="25000"/>
                  </a:schemeClr>
                </a:solidFill>
              </a:rPr>
              <a:pPr>
                <a:spcAft>
                  <a:spcPts val="600"/>
                </a:spcAft>
              </a:pPr>
              <a:t>7</a:t>
            </a:fld>
            <a:endParaRPr lang="en-IN">
              <a:solidFill>
                <a:schemeClr val="tx1">
                  <a:lumMod val="75000"/>
                  <a:lumOff val="25000"/>
                </a:schemeClr>
              </a:solidFill>
            </a:endParaRPr>
          </a:p>
        </p:txBody>
      </p:sp>
    </p:spTree>
    <p:extLst>
      <p:ext uri="{BB962C8B-B14F-4D97-AF65-F5344CB8AC3E}">
        <p14:creationId xmlns:p14="http://schemas.microsoft.com/office/powerpoint/2010/main" val="1124418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78A8-ACE4-4B4F-913F-55432D0A5DD8}"/>
              </a:ext>
            </a:extLst>
          </p:cNvPr>
          <p:cNvSpPr>
            <a:spLocks noGrp="1"/>
          </p:cNvSpPr>
          <p:nvPr>
            <p:ph type="title"/>
          </p:nvPr>
        </p:nvSpPr>
        <p:spPr/>
        <p:txBody>
          <a:bodyPr/>
          <a:lstStyle/>
          <a:p>
            <a:pPr algn="ctr"/>
            <a:r>
              <a:rPr lang="en-US" b="1">
                <a:latin typeface="Times New Roman" panose="02020603050405020304" pitchFamily="18" charset="0"/>
                <a:cs typeface="Times New Roman" panose="02020603050405020304" pitchFamily="18" charset="0"/>
              </a:rPr>
              <a:t>LITERATURE REVIEW</a:t>
            </a:r>
            <a:endParaRPr lang="en-I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0976D2E-58E9-41F3-8A21-2FCE78D25056}"/>
              </a:ext>
            </a:extLst>
          </p:cNvPr>
          <p:cNvSpPr>
            <a:spLocks noGrp="1"/>
          </p:cNvSpPr>
          <p:nvPr>
            <p:ph idx="1"/>
          </p:nvPr>
        </p:nvSpPr>
        <p:spPr/>
        <p:txBody>
          <a:bodyPr vert="horz" lIns="0" tIns="45720" rIns="0" bIns="45720" rtlCol="0" anchor="t">
            <a:normAutofit/>
          </a:bodyPr>
          <a:lstStyle/>
          <a:p>
            <a:pPr>
              <a:lnSpc>
                <a:spcPct val="100000"/>
              </a:lnSpc>
              <a:spcBef>
                <a:spcPts val="0"/>
              </a:spcBef>
              <a:spcAft>
                <a:spcPts val="0"/>
              </a:spcAft>
              <a:buFont typeface="Calibri" panose="020B0604020202020204" pitchFamily="34" charset="0"/>
              <a:buChar char="•"/>
            </a:pPr>
            <a:r>
              <a:rPr lang="en-US">
                <a:solidFill>
                  <a:srgbClr val="444444"/>
                </a:solidFill>
                <a:latin typeface="Calibri"/>
                <a:cs typeface="Calibri"/>
              </a:rPr>
              <a:t>This literature review focuses on the Industrial fire extinguisher robot project, which utilizes the Arduino microcontroller platform to develop an autonomous fire extinguishing system, transfers the data using the </a:t>
            </a:r>
            <a:r>
              <a:rPr lang="en-US" err="1">
                <a:solidFill>
                  <a:srgbClr val="444444"/>
                </a:solidFill>
                <a:latin typeface="Calibri"/>
                <a:cs typeface="Calibri"/>
              </a:rPr>
              <a:t>NodeMCU</a:t>
            </a:r>
            <a:r>
              <a:rPr lang="en-US">
                <a:solidFill>
                  <a:srgbClr val="444444"/>
                </a:solidFill>
                <a:latin typeface="Calibri"/>
                <a:cs typeface="Calibri"/>
              </a:rPr>
              <a:t>.</a:t>
            </a:r>
            <a:endParaRPr lang="en-US"/>
          </a:p>
          <a:p>
            <a:pPr>
              <a:lnSpc>
                <a:spcPct val="100000"/>
              </a:lnSpc>
              <a:spcBef>
                <a:spcPts val="0"/>
              </a:spcBef>
              <a:spcAft>
                <a:spcPts val="0"/>
              </a:spcAft>
              <a:buFont typeface="Calibri" panose="020B0604020202020204" pitchFamily="34" charset="0"/>
              <a:buChar char="•"/>
            </a:pPr>
            <a:r>
              <a:rPr lang="en-US">
                <a:solidFill>
                  <a:srgbClr val="444444"/>
                </a:solidFill>
                <a:latin typeface="Calibri"/>
                <a:cs typeface="Calibri"/>
              </a:rPr>
              <a:t>1. </a:t>
            </a:r>
            <a:r>
              <a:rPr lang="en-US" u="sng">
                <a:solidFill>
                  <a:srgbClr val="444444"/>
                </a:solidFill>
                <a:latin typeface="Calibri"/>
                <a:cs typeface="Calibri"/>
              </a:rPr>
              <a:t>Robot </a:t>
            </a:r>
            <a:r>
              <a:rPr lang="en-US" u="sng" err="1">
                <a:solidFill>
                  <a:srgbClr val="444444"/>
                </a:solidFill>
                <a:latin typeface="Calibri"/>
                <a:cs typeface="Calibri"/>
              </a:rPr>
              <a:t>Mobility:</a:t>
            </a:r>
            <a:r>
              <a:rPr lang="en-US" err="1">
                <a:solidFill>
                  <a:srgbClr val="444444"/>
                </a:solidFill>
                <a:latin typeface="Calibri"/>
                <a:cs typeface="Calibri"/>
              </a:rPr>
              <a:t>Fire</a:t>
            </a:r>
            <a:r>
              <a:rPr lang="en-US">
                <a:solidFill>
                  <a:srgbClr val="444444"/>
                </a:solidFill>
                <a:latin typeface="Calibri"/>
                <a:cs typeface="Calibri"/>
              </a:rPr>
              <a:t> fighting robots must be able to move efficiently in complex and hazardous environments. Different locomotion mechanisms have been employed based on the specific requirements of the project. Wheeled systems provide stability and maneuverability on flat surfaces, while tracked systems offer better traction on uneven terrain but may have limitations in terms of speed and payload capacity.</a:t>
            </a:r>
            <a:endParaRPr lang="en-US"/>
          </a:p>
          <a:p>
            <a:pPr>
              <a:lnSpc>
                <a:spcPct val="100000"/>
              </a:lnSpc>
              <a:spcBef>
                <a:spcPts val="0"/>
              </a:spcBef>
              <a:spcAft>
                <a:spcPts val="0"/>
              </a:spcAft>
              <a:buFont typeface="Calibri" panose="020B0604020202020204" pitchFamily="34" charset="0"/>
              <a:buChar char="•"/>
            </a:pPr>
            <a:r>
              <a:rPr lang="en-US" u="sng">
                <a:solidFill>
                  <a:srgbClr val="444444"/>
                </a:solidFill>
                <a:latin typeface="Calibri"/>
                <a:cs typeface="Calibri"/>
              </a:rPr>
              <a:t>2 Fire Extinguishing </a:t>
            </a:r>
            <a:r>
              <a:rPr lang="en-US" u="sng" err="1">
                <a:solidFill>
                  <a:srgbClr val="444444"/>
                </a:solidFill>
                <a:latin typeface="Calibri"/>
                <a:cs typeface="Calibri"/>
              </a:rPr>
              <a:t>Mechanisms:</a:t>
            </a:r>
            <a:r>
              <a:rPr lang="en-US" err="1">
                <a:solidFill>
                  <a:srgbClr val="444444"/>
                </a:solidFill>
                <a:latin typeface="Calibri"/>
                <a:cs typeface="Calibri"/>
              </a:rPr>
              <a:t>Effective</a:t>
            </a:r>
            <a:r>
              <a:rPr lang="en-US">
                <a:solidFill>
                  <a:srgbClr val="444444"/>
                </a:solidFill>
                <a:latin typeface="Calibri"/>
                <a:cs typeface="Calibri"/>
              </a:rPr>
              <a:t> fire suppression mechanisms are essential for fire fighting robots. Water-based systems, such as water cannons or sprinklers, are commonly used due to their availability and effectiveness. Foam-based systems, which create a layer of foam to smother the fire, are also employed.</a:t>
            </a:r>
            <a:endParaRPr lang="en-US"/>
          </a:p>
          <a:p>
            <a:pPr>
              <a:buFont typeface="Arial" panose="020B0604020202020204" pitchFamily="34" charset="0"/>
              <a:buChar char="•"/>
            </a:pPr>
            <a:endParaRPr lang="en-US" sz="180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98DF8EF1-9F67-CE6D-45EC-9395611CDE7F}"/>
              </a:ext>
            </a:extLst>
          </p:cNvPr>
          <p:cNvSpPr>
            <a:spLocks noGrp="1"/>
          </p:cNvSpPr>
          <p:nvPr>
            <p:ph type="dt" sz="half" idx="10"/>
          </p:nvPr>
        </p:nvSpPr>
        <p:spPr/>
        <p:txBody>
          <a:bodyPr/>
          <a:lstStyle/>
          <a:p>
            <a:fld id="{3A42019B-6057-4F62-94D5-E2EF190B0DDC}" type="datetime1">
              <a:rPr lang="en-US" smtClean="0"/>
              <a:t>8/23/2023</a:t>
            </a:fld>
            <a:endParaRPr lang="en-IN"/>
          </a:p>
        </p:txBody>
      </p:sp>
      <p:sp>
        <p:nvSpPr>
          <p:cNvPr id="6" name="Footer Placeholder 5">
            <a:extLst>
              <a:ext uri="{FF2B5EF4-FFF2-40B4-BE49-F238E27FC236}">
                <a16:creationId xmlns:a16="http://schemas.microsoft.com/office/drawing/2014/main" id="{8DD59234-E39F-4AF7-95CF-6E266A8B2FFB}"/>
              </a:ext>
            </a:extLst>
          </p:cNvPr>
          <p:cNvSpPr>
            <a:spLocks noGrp="1"/>
          </p:cNvSpPr>
          <p:nvPr>
            <p:ph type="ftr" sz="quarter" idx="11"/>
          </p:nvPr>
        </p:nvSpPr>
        <p:spPr/>
        <p:txBody>
          <a:bodyPr/>
          <a:lstStyle/>
          <a:p>
            <a:r>
              <a:rPr lang="en-US"/>
              <a:t>22AIE114 Term Project Final Evaluation</a:t>
            </a:r>
            <a:endParaRPr lang="en-IN"/>
          </a:p>
        </p:txBody>
      </p:sp>
      <p:sp>
        <p:nvSpPr>
          <p:cNvPr id="4" name="Slide Number Placeholder 3">
            <a:extLst>
              <a:ext uri="{FF2B5EF4-FFF2-40B4-BE49-F238E27FC236}">
                <a16:creationId xmlns:a16="http://schemas.microsoft.com/office/drawing/2014/main" id="{47E1EDBA-E14F-4B32-9255-5DA660FD711D}"/>
              </a:ext>
            </a:extLst>
          </p:cNvPr>
          <p:cNvSpPr>
            <a:spLocks noGrp="1"/>
          </p:cNvSpPr>
          <p:nvPr>
            <p:ph type="sldNum" sz="quarter" idx="12"/>
          </p:nvPr>
        </p:nvSpPr>
        <p:spPr/>
        <p:txBody>
          <a:bodyPr/>
          <a:lstStyle/>
          <a:p>
            <a:fld id="{8EC9699F-75CC-43AA-BCD1-8CFB7C1576D8}" type="slidenum">
              <a:rPr lang="en-IN" dirty="0" smtClean="0"/>
              <a:t>8</a:t>
            </a:fld>
            <a:endParaRPr lang="en-IN"/>
          </a:p>
        </p:txBody>
      </p:sp>
    </p:spTree>
    <p:extLst>
      <p:ext uri="{BB962C8B-B14F-4D97-AF65-F5344CB8AC3E}">
        <p14:creationId xmlns:p14="http://schemas.microsoft.com/office/powerpoint/2010/main" val="1676528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78A8-ACE4-4B4F-913F-55432D0A5DD8}"/>
              </a:ext>
            </a:extLst>
          </p:cNvPr>
          <p:cNvSpPr>
            <a:spLocks noGrp="1"/>
          </p:cNvSpPr>
          <p:nvPr>
            <p:ph type="title"/>
          </p:nvPr>
        </p:nvSpPr>
        <p:spPr/>
        <p:txBody>
          <a:bodyPr/>
          <a:lstStyle/>
          <a:p>
            <a:pPr algn="ctr"/>
            <a:r>
              <a:rPr lang="en-US" b="1">
                <a:latin typeface="Times New Roman" panose="02020603050405020304" pitchFamily="18" charset="0"/>
                <a:cs typeface="Times New Roman" panose="02020603050405020304" pitchFamily="18" charset="0"/>
              </a:rPr>
              <a:t>LITERATURE REVIEW</a:t>
            </a:r>
            <a:endParaRPr lang="en-I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0976D2E-58E9-41F3-8A21-2FCE78D25056}"/>
              </a:ext>
            </a:extLst>
          </p:cNvPr>
          <p:cNvSpPr>
            <a:spLocks noGrp="1"/>
          </p:cNvSpPr>
          <p:nvPr>
            <p:ph idx="1"/>
          </p:nvPr>
        </p:nvSpPr>
        <p:spPr/>
        <p:txBody>
          <a:bodyPr vert="horz" lIns="0" tIns="45720" rIns="0" bIns="45720" rtlCol="0" anchor="t">
            <a:normAutofit/>
          </a:bodyPr>
          <a:lstStyle/>
          <a:p>
            <a:pPr>
              <a:buFont typeface="Calibri" panose="020B0604020202020204" pitchFamily="34" charset="0"/>
              <a:buChar char=" "/>
            </a:pPr>
            <a:r>
              <a:rPr lang="en-US" sz="1600">
                <a:solidFill>
                  <a:schemeClr val="tx1"/>
                </a:solidFill>
                <a:ea typeface="+mn-lt"/>
                <a:cs typeface="+mn-lt"/>
              </a:rPr>
              <a:t>It is self-propelled, which means that it can move around autonomously without the need for human assistance. This is important in a fire-damaged environment, where it may be dangerous for humans to enter.[1].</a:t>
            </a:r>
          </a:p>
          <a:p>
            <a:pPr>
              <a:buFont typeface="Calibri" panose="020B0604020202020204" pitchFamily="34" charset="0"/>
              <a:buChar char=" "/>
            </a:pPr>
            <a:r>
              <a:rPr lang="en-US" sz="1600">
                <a:solidFill>
                  <a:schemeClr val="tx1"/>
                </a:solidFill>
                <a:ea typeface="+mn-lt"/>
                <a:cs typeface="+mn-lt"/>
              </a:rPr>
              <a:t>It is equipped with a variety of sensors, including a flame sensor, an infrared sensor, and a temperature sensor. This allows the robot to detect fires and measure the temperature of the fire.[2]</a:t>
            </a:r>
          </a:p>
          <a:p>
            <a:pPr>
              <a:buFont typeface="Calibri" panose="020B0604020202020204" pitchFamily="34" charset="0"/>
              <a:buChar char=" "/>
            </a:pPr>
            <a:r>
              <a:rPr lang="en-US" sz="1600">
                <a:solidFill>
                  <a:schemeClr val="tx1"/>
                </a:solidFill>
                <a:ea typeface="+mn-lt"/>
                <a:cs typeface="+mn-lt"/>
              </a:rPr>
              <a:t>simulation and has been shown to be effective in coordinating the actions of aerial and ground robots for fire detection and extinguishing missions[3]</a:t>
            </a:r>
          </a:p>
          <a:p>
            <a:pPr>
              <a:buFont typeface="Calibri" panose="020B0604020202020204" pitchFamily="34" charset="0"/>
              <a:buChar char=" "/>
            </a:pPr>
            <a:r>
              <a:rPr lang="en-US" sz="1600">
                <a:solidFill>
                  <a:schemeClr val="tx1"/>
                </a:solidFill>
                <a:latin typeface="Calibri"/>
                <a:cs typeface="Calibri"/>
              </a:rPr>
              <a:t>The flame sensor detects fires and sends a signal to the IoT device. The IoT device then sends a signal to the water cannon, which discharges water onto the fire. The robot is also equipped with a camera, which allows it to navigate around the fire and avoid obstacles.[4]</a:t>
            </a:r>
          </a:p>
          <a:p>
            <a:pPr>
              <a:buFont typeface="Calibri" panose="020B0604020202020204" pitchFamily="34" charset="0"/>
              <a:buChar char=" "/>
            </a:pPr>
            <a:r>
              <a:rPr lang="en-US" sz="1600">
                <a:solidFill>
                  <a:schemeClr val="tx1"/>
                </a:solidFill>
                <a:ea typeface="+mn-lt"/>
                <a:cs typeface="+mn-lt"/>
              </a:rPr>
              <a:t>The robot is equipped with a flame sensor, which detects fires by measuring the amount of infrared radiation emitted by a fire. When the flame sensor detects a fire, it sends a signal to the Arduino microcontroller. The Arduino microcontroller then controls the water pump to discharge water onto the fire.[5]</a:t>
            </a:r>
            <a:endParaRPr lang="en-US" sz="1600">
              <a:solidFill>
                <a:schemeClr val="tx1"/>
              </a:solidFill>
              <a:latin typeface="Calibri"/>
              <a:cs typeface="Calibri"/>
            </a:endParaRPr>
          </a:p>
        </p:txBody>
      </p:sp>
      <p:sp>
        <p:nvSpPr>
          <p:cNvPr id="5" name="Date Placeholder 4">
            <a:extLst>
              <a:ext uri="{FF2B5EF4-FFF2-40B4-BE49-F238E27FC236}">
                <a16:creationId xmlns:a16="http://schemas.microsoft.com/office/drawing/2014/main" id="{98DF8EF1-9F67-CE6D-45EC-9395611CDE7F}"/>
              </a:ext>
            </a:extLst>
          </p:cNvPr>
          <p:cNvSpPr>
            <a:spLocks noGrp="1"/>
          </p:cNvSpPr>
          <p:nvPr>
            <p:ph type="dt" sz="half" idx="10"/>
          </p:nvPr>
        </p:nvSpPr>
        <p:spPr/>
        <p:txBody>
          <a:bodyPr/>
          <a:lstStyle/>
          <a:p>
            <a:fld id="{3A42019B-6057-4F62-94D5-E2EF190B0DDC}" type="datetime1">
              <a:rPr lang="en-US" smtClean="0"/>
              <a:t>8/23/2023</a:t>
            </a:fld>
            <a:endParaRPr lang="en-IN"/>
          </a:p>
        </p:txBody>
      </p:sp>
      <p:sp>
        <p:nvSpPr>
          <p:cNvPr id="6" name="Footer Placeholder 5">
            <a:extLst>
              <a:ext uri="{FF2B5EF4-FFF2-40B4-BE49-F238E27FC236}">
                <a16:creationId xmlns:a16="http://schemas.microsoft.com/office/drawing/2014/main" id="{8DD59234-E39F-4AF7-95CF-6E266A8B2FFB}"/>
              </a:ext>
            </a:extLst>
          </p:cNvPr>
          <p:cNvSpPr>
            <a:spLocks noGrp="1"/>
          </p:cNvSpPr>
          <p:nvPr>
            <p:ph type="ftr" sz="quarter" idx="11"/>
          </p:nvPr>
        </p:nvSpPr>
        <p:spPr/>
        <p:txBody>
          <a:bodyPr/>
          <a:lstStyle/>
          <a:p>
            <a:r>
              <a:rPr lang="en-US"/>
              <a:t>22AIE114 Term Project Final Evaluation</a:t>
            </a:r>
            <a:endParaRPr lang="en-IN"/>
          </a:p>
        </p:txBody>
      </p:sp>
      <p:sp>
        <p:nvSpPr>
          <p:cNvPr id="4" name="Slide Number Placeholder 3">
            <a:extLst>
              <a:ext uri="{FF2B5EF4-FFF2-40B4-BE49-F238E27FC236}">
                <a16:creationId xmlns:a16="http://schemas.microsoft.com/office/drawing/2014/main" id="{47E1EDBA-E14F-4B32-9255-5DA660FD711D}"/>
              </a:ext>
            </a:extLst>
          </p:cNvPr>
          <p:cNvSpPr>
            <a:spLocks noGrp="1"/>
          </p:cNvSpPr>
          <p:nvPr>
            <p:ph type="sldNum" sz="quarter" idx="12"/>
          </p:nvPr>
        </p:nvSpPr>
        <p:spPr/>
        <p:txBody>
          <a:bodyPr/>
          <a:lstStyle/>
          <a:p>
            <a:fld id="{8EC9699F-75CC-43AA-BCD1-8CFB7C1576D8}" type="slidenum">
              <a:rPr lang="en-IN" dirty="0" smtClean="0"/>
              <a:t>9</a:t>
            </a:fld>
            <a:endParaRPr lang="en-IN"/>
          </a:p>
        </p:txBody>
      </p:sp>
    </p:spTree>
    <p:extLst>
      <p:ext uri="{BB962C8B-B14F-4D97-AF65-F5344CB8AC3E}">
        <p14:creationId xmlns:p14="http://schemas.microsoft.com/office/powerpoint/2010/main" val="330961836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30362054B8054EB2F81F29FC452271" ma:contentTypeVersion="3" ma:contentTypeDescription="Create a new document." ma:contentTypeScope="" ma:versionID="c67227b6a7b7ee2d64c48f932d18471e">
  <xsd:schema xmlns:xsd="http://www.w3.org/2001/XMLSchema" xmlns:xs="http://www.w3.org/2001/XMLSchema" xmlns:p="http://schemas.microsoft.com/office/2006/metadata/properties" xmlns:ns2="b3f0f25c-eabc-4b19-a8cb-9f4717c9db10" targetNamespace="http://schemas.microsoft.com/office/2006/metadata/properties" ma:root="true" ma:fieldsID="2f851ef743a75067fa571e69b248d855" ns2:_="">
    <xsd:import namespace="b3f0f25c-eabc-4b19-a8cb-9f4717c9db10"/>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f0f25c-eabc-4b19-a8cb-9f4717c9db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14A94E0-C090-44A4-B478-7E67D5BA70DD}">
  <ds:schemaRefs>
    <ds:schemaRef ds:uri="http://schemas.microsoft.com/sharepoint/v3/contenttype/forms"/>
  </ds:schemaRefs>
</ds:datastoreItem>
</file>

<file path=customXml/itemProps2.xml><?xml version="1.0" encoding="utf-8"?>
<ds:datastoreItem xmlns:ds="http://schemas.openxmlformats.org/officeDocument/2006/customXml" ds:itemID="{032A397A-1BC3-418A-B7DE-6935285EC310}">
  <ds:schemaRefs>
    <ds:schemaRef ds:uri="b3f0f25c-eabc-4b19-a8cb-9f4717c9db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A276312-243C-475B-930D-ED1024D3818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Retrospect</Template>
  <Application>Microsoft Office PowerPoint</Application>
  <PresentationFormat>Widescreen</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Retrospect</vt:lpstr>
      <vt:lpstr>INDUSTRIAL FIRE EXTINGUISHER</vt:lpstr>
      <vt:lpstr>TEAM MEMBERS </vt:lpstr>
      <vt:lpstr>INTRODUCTION</vt:lpstr>
      <vt:lpstr>PROBLEM STATEMENT</vt:lpstr>
      <vt:lpstr>METHODOLOGY</vt:lpstr>
      <vt:lpstr>Flow Chart</vt:lpstr>
      <vt:lpstr>SDG ADDRESSED</vt:lpstr>
      <vt:lpstr>LITERATURE REVIEW</vt:lpstr>
      <vt:lpstr>LITERATURE REVIEW</vt:lpstr>
      <vt:lpstr>LITERATURE REVIEW</vt:lpstr>
      <vt:lpstr>LITERATURE REVIEW</vt:lpstr>
      <vt:lpstr>LITERATURE REVIEW</vt:lpstr>
      <vt:lpstr>PROPOSED MODEL</vt:lpstr>
      <vt:lpstr>COMPONENTS REQUIRED</vt:lpstr>
      <vt:lpstr>SIMULATION/ HARDWARE</vt:lpstr>
      <vt:lpstr>RESULTS</vt:lpstr>
      <vt:lpstr>                      RESULTS</vt:lpstr>
      <vt:lpstr>                         RESULTS</vt:lpstr>
      <vt:lpstr>                    REFERENCES </vt:lpstr>
      <vt:lpstr>                    REFERENCES</vt:lpstr>
      <vt:lpstr>REFERENCES</vt:lpstr>
      <vt:lpstr>CONCLUSION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Deepu Raj</dc:creator>
  <cp:revision>2</cp:revision>
  <dcterms:created xsi:type="dcterms:W3CDTF">2023-06-23T04:51:51Z</dcterms:created>
  <dcterms:modified xsi:type="dcterms:W3CDTF">2023-08-23T15:39:28Z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0x010100D830362054B8054EB2F81F29FC452271</vt:lpwstr>
  </property>
</Properties>
</file>